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52"/>
  </p:notesMasterIdLst>
  <p:sldIdLst>
    <p:sldId id="408" r:id="rId2"/>
    <p:sldId id="257" r:id="rId3"/>
    <p:sldId id="325" r:id="rId4"/>
    <p:sldId id="300" r:id="rId5"/>
    <p:sldId id="326" r:id="rId6"/>
    <p:sldId id="385" r:id="rId7"/>
    <p:sldId id="297" r:id="rId8"/>
    <p:sldId id="386" r:id="rId9"/>
    <p:sldId id="387" r:id="rId10"/>
    <p:sldId id="391" r:id="rId11"/>
    <p:sldId id="403" r:id="rId12"/>
    <p:sldId id="388" r:id="rId13"/>
    <p:sldId id="389" r:id="rId14"/>
    <p:sldId id="390" r:id="rId15"/>
    <p:sldId id="400" r:id="rId16"/>
    <p:sldId id="404" r:id="rId17"/>
    <p:sldId id="405" r:id="rId18"/>
    <p:sldId id="406" r:id="rId19"/>
    <p:sldId id="407" r:id="rId20"/>
    <p:sldId id="392" r:id="rId21"/>
    <p:sldId id="375" r:id="rId22"/>
    <p:sldId id="376" r:id="rId23"/>
    <p:sldId id="383" r:id="rId24"/>
    <p:sldId id="330" r:id="rId25"/>
    <p:sldId id="331" r:id="rId26"/>
    <p:sldId id="332" r:id="rId27"/>
    <p:sldId id="393" r:id="rId28"/>
    <p:sldId id="341" r:id="rId29"/>
    <p:sldId id="342" r:id="rId30"/>
    <p:sldId id="343" r:id="rId31"/>
    <p:sldId id="344" r:id="rId32"/>
    <p:sldId id="345" r:id="rId33"/>
    <p:sldId id="346" r:id="rId34"/>
    <p:sldId id="347" r:id="rId35"/>
    <p:sldId id="371" r:id="rId36"/>
    <p:sldId id="372" r:id="rId37"/>
    <p:sldId id="373" r:id="rId38"/>
    <p:sldId id="384" r:id="rId39"/>
    <p:sldId id="378" r:id="rId40"/>
    <p:sldId id="394" r:id="rId41"/>
    <p:sldId id="379" r:id="rId42"/>
    <p:sldId id="395" r:id="rId43"/>
    <p:sldId id="380" r:id="rId44"/>
    <p:sldId id="396" r:id="rId45"/>
    <p:sldId id="381" r:id="rId46"/>
    <p:sldId id="397" r:id="rId47"/>
    <p:sldId id="382" r:id="rId48"/>
    <p:sldId id="399" r:id="rId49"/>
    <p:sldId id="296" r:id="rId50"/>
    <p:sldId id="410" r:id="rId51"/>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559" autoAdjust="0"/>
    <p:restoredTop sz="95179" autoAdjust="0"/>
  </p:normalViewPr>
  <p:slideViewPr>
    <p:cSldViewPr>
      <p:cViewPr varScale="1">
        <p:scale>
          <a:sx n="82" d="100"/>
          <a:sy n="82" d="100"/>
        </p:scale>
        <p:origin x="306" y="7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_rels/viewProps.xml.rels><?xml version="1.0" encoding="UTF-8" standalone="yes"?>
<Relationships xmlns="http://schemas.openxmlformats.org/package/2006/relationships"><Relationship Id="rId1" Type="http://schemas.openxmlformats.org/officeDocument/2006/relationships/slide" Target="slides/slide2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799939E-5B2F-46F0-AAAD-44683B234C40}" type="datetimeFigureOut">
              <a:rPr lang="es-ES"/>
              <a:pPr>
                <a:defRPr/>
              </a:pPr>
              <a:t>07/04/2019</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dirty="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10409B94-0C07-44F6-A48D-39E7C11DA0EF}" type="slidenum">
              <a:rPr lang="es-ES" altLang="es-PE"/>
              <a:pPr>
                <a:defRPr/>
              </a:pPr>
              <a:t>‹Nº›</a:t>
            </a:fld>
            <a:endParaRPr lang="es-ES" altLang="es-PE"/>
          </a:p>
        </p:txBody>
      </p:sp>
    </p:spTree>
    <p:extLst>
      <p:ext uri="{BB962C8B-B14F-4D97-AF65-F5344CB8AC3E}">
        <p14:creationId xmlns:p14="http://schemas.microsoft.com/office/powerpoint/2010/main" val="40093686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BD79A4F-E71B-4B3D-9FA0-D751198A7BD3}" type="slidenum">
              <a:rPr lang="es-ES" altLang="es-PE" smtClean="0"/>
              <a:pPr>
                <a:spcBef>
                  <a:spcPct val="0"/>
                </a:spcBef>
              </a:pPr>
              <a:t>2</a:t>
            </a:fld>
            <a:endParaRPr lang="es-ES" altLang="es-PE" smtClean="0"/>
          </a:p>
        </p:txBody>
      </p:sp>
      <p:sp>
        <p:nvSpPr>
          <p:cNvPr id="16387"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PE" altLang="es-PE" smtClean="0"/>
          </a:p>
        </p:txBody>
      </p:sp>
    </p:spTree>
    <p:extLst>
      <p:ext uri="{BB962C8B-B14F-4D97-AF65-F5344CB8AC3E}">
        <p14:creationId xmlns:p14="http://schemas.microsoft.com/office/powerpoint/2010/main" val="1687688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O" altLang="es-CO" smtClean="0"/>
          </a:p>
        </p:txBody>
      </p:sp>
    </p:spTree>
    <p:extLst>
      <p:ext uri="{BB962C8B-B14F-4D97-AF65-F5344CB8AC3E}">
        <p14:creationId xmlns:p14="http://schemas.microsoft.com/office/powerpoint/2010/main" val="3937205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PE" smtClean="0"/>
          </a:p>
        </p:txBody>
      </p:sp>
      <p:sp>
        <p:nvSpPr>
          <p:cNvPr id="63492"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336115A-C38E-428E-B70F-03D137E59D03}" type="slidenum">
              <a:rPr lang="es-ES" altLang="es-PE" smtClean="0">
                <a:latin typeface="Calibri" panose="020F0502020204030204" pitchFamily="34" charset="0"/>
              </a:rPr>
              <a:pPr/>
              <a:t>38</a:t>
            </a:fld>
            <a:endParaRPr lang="es-ES" altLang="es-PE" smtClean="0">
              <a:latin typeface="Calibri" panose="020F0502020204030204" pitchFamily="34" charset="0"/>
            </a:endParaRPr>
          </a:p>
        </p:txBody>
      </p:sp>
    </p:spTree>
    <p:extLst>
      <p:ext uri="{BB962C8B-B14F-4D97-AF65-F5344CB8AC3E}">
        <p14:creationId xmlns:p14="http://schemas.microsoft.com/office/powerpoint/2010/main" val="1777467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FC8D4DC-E852-4D3A-9BFE-65E07CAD1B71}" type="slidenum">
              <a:rPr lang="es-ES" altLang="es-PE" smtClean="0"/>
              <a:pPr>
                <a:spcBef>
                  <a:spcPct val="0"/>
                </a:spcBef>
              </a:pPr>
              <a:t>49</a:t>
            </a:fld>
            <a:endParaRPr lang="es-ES" altLang="es-PE" smtClean="0"/>
          </a:p>
        </p:txBody>
      </p:sp>
      <p:sp>
        <p:nvSpPr>
          <p:cNvPr id="75779"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PE" altLang="es-PE" smtClean="0"/>
          </a:p>
        </p:txBody>
      </p:sp>
    </p:spTree>
    <p:extLst>
      <p:ext uri="{BB962C8B-B14F-4D97-AF65-F5344CB8AC3E}">
        <p14:creationId xmlns:p14="http://schemas.microsoft.com/office/powerpoint/2010/main" val="3346296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C2BC6F4-B80C-4352-9C90-AFF9921EC2E0}" type="slidenum">
              <a:rPr lang="es-ES_tradnl" altLang="es-PE" smtClean="0"/>
              <a:pPr>
                <a:spcBef>
                  <a:spcPct val="0"/>
                </a:spcBef>
              </a:pPr>
              <a:t>3</a:t>
            </a:fld>
            <a:endParaRPr lang="es-ES_tradnl" altLang="es-PE" smtClean="0"/>
          </a:p>
        </p:txBody>
      </p:sp>
      <p:sp>
        <p:nvSpPr>
          <p:cNvPr id="18435" name="Rectangle 2"/>
          <p:cNvSpPr>
            <a:spLocks noChangeArrowheads="1" noTextEdit="1"/>
          </p:cNvSpPr>
          <p:nvPr>
            <p:ph type="sldImg"/>
          </p:nvPr>
        </p:nvSpPr>
        <p:spPr bwMode="auto">
          <a:xfrm>
            <a:off x="1130300" y="674688"/>
            <a:ext cx="4598988" cy="3448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p:cNvSpPr>
            <a:spLocks noGrp="1" noChangeArrowheads="1"/>
          </p:cNvSpPr>
          <p:nvPr>
            <p:ph type="body" idx="1"/>
          </p:nvPr>
        </p:nvSpPr>
        <p:spPr bwMode="auto">
          <a:xfrm>
            <a:off x="893763" y="4348163"/>
            <a:ext cx="5070475" cy="4121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s-PE" sz="900" smtClean="0"/>
          </a:p>
        </p:txBody>
      </p:sp>
    </p:spTree>
    <p:extLst>
      <p:ext uri="{BB962C8B-B14F-4D97-AF65-F5344CB8AC3E}">
        <p14:creationId xmlns:p14="http://schemas.microsoft.com/office/powerpoint/2010/main" val="2277744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7AF9B01-B57F-490D-8A4F-7C7969FAB321}" type="slidenum">
              <a:rPr lang="es-ES" altLang="es-PE" smtClean="0"/>
              <a:pPr>
                <a:spcBef>
                  <a:spcPct val="0"/>
                </a:spcBef>
              </a:pPr>
              <a:t>4</a:t>
            </a:fld>
            <a:endParaRPr lang="es-ES" altLang="es-PE" smtClean="0"/>
          </a:p>
        </p:txBody>
      </p:sp>
      <p:sp>
        <p:nvSpPr>
          <p:cNvPr id="20483"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20484" name="Rectangle 3"/>
          <p:cNvSpPr>
            <a:spLocks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s-PE" altLang="es-PE" smtClean="0"/>
          </a:p>
        </p:txBody>
      </p:sp>
    </p:spTree>
    <p:extLst>
      <p:ext uri="{BB962C8B-B14F-4D97-AF65-F5344CB8AC3E}">
        <p14:creationId xmlns:p14="http://schemas.microsoft.com/office/powerpoint/2010/main" val="2649153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A92BEF6-9DE0-4630-88B9-70F303C2481A}" type="slidenum">
              <a:rPr lang="es-ES_tradnl" altLang="es-PE" smtClean="0">
                <a:latin typeface="Arial" panose="020B0604020202020204" pitchFamily="34" charset="0"/>
              </a:rPr>
              <a:pPr>
                <a:spcBef>
                  <a:spcPct val="0"/>
                </a:spcBef>
              </a:pPr>
              <a:t>6</a:t>
            </a:fld>
            <a:endParaRPr lang="es-ES_tradnl" altLang="es-PE" smtClean="0">
              <a:latin typeface="Arial" panose="020B0604020202020204" pitchFamily="34" charset="0"/>
            </a:endParaRPr>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ES" altLang="es-PE" smtClean="0"/>
          </a:p>
        </p:txBody>
      </p:sp>
    </p:spTree>
    <p:extLst>
      <p:ext uri="{BB962C8B-B14F-4D97-AF65-F5344CB8AC3E}">
        <p14:creationId xmlns:p14="http://schemas.microsoft.com/office/powerpoint/2010/main" val="3611795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082D5B6-DFB0-4C7C-90E6-38A3CEE9A855}" type="slidenum">
              <a:rPr lang="es-ES" altLang="es-PE" smtClean="0"/>
              <a:pPr>
                <a:spcBef>
                  <a:spcPct val="0"/>
                </a:spcBef>
              </a:pPr>
              <a:t>7</a:t>
            </a:fld>
            <a:endParaRPr lang="es-ES" altLang="es-PE" smtClean="0"/>
          </a:p>
        </p:txBody>
      </p:sp>
      <p:sp>
        <p:nvSpPr>
          <p:cNvPr id="25603"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25604" name="Rectangle 3"/>
          <p:cNvSpPr>
            <a:spLocks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s-PE" altLang="es-PE" smtClean="0"/>
          </a:p>
        </p:txBody>
      </p:sp>
    </p:spTree>
    <p:extLst>
      <p:ext uri="{BB962C8B-B14F-4D97-AF65-F5344CB8AC3E}">
        <p14:creationId xmlns:p14="http://schemas.microsoft.com/office/powerpoint/2010/main" val="4091034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04A3261-30D3-4A4B-BEA7-F737FFBC9B96}" type="slidenum">
              <a:rPr lang="es-ES" altLang="es-PE" smtClean="0"/>
              <a:pPr>
                <a:spcBef>
                  <a:spcPct val="0"/>
                </a:spcBef>
              </a:pPr>
              <a:t>8</a:t>
            </a:fld>
            <a:endParaRPr lang="es-ES" altLang="es-PE" smtClean="0"/>
          </a:p>
        </p:txBody>
      </p:sp>
      <p:sp>
        <p:nvSpPr>
          <p:cNvPr id="27651"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27652" name="Rectangle 3"/>
          <p:cNvSpPr>
            <a:spLocks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s-PE" altLang="es-PE" smtClean="0"/>
          </a:p>
        </p:txBody>
      </p:sp>
    </p:spTree>
    <p:extLst>
      <p:ext uri="{BB962C8B-B14F-4D97-AF65-F5344CB8AC3E}">
        <p14:creationId xmlns:p14="http://schemas.microsoft.com/office/powerpoint/2010/main" val="2512875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C25E41E-5D1F-48B2-AE1B-71C70B99120F}" type="slidenum">
              <a:rPr lang="es-ES" altLang="es-PE" smtClean="0"/>
              <a:pPr>
                <a:spcBef>
                  <a:spcPct val="0"/>
                </a:spcBef>
              </a:pPr>
              <a:t>9</a:t>
            </a:fld>
            <a:endParaRPr lang="es-ES" altLang="es-PE" smtClean="0"/>
          </a:p>
        </p:txBody>
      </p:sp>
      <p:sp>
        <p:nvSpPr>
          <p:cNvPr id="29699"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29700" name="Rectangle 3"/>
          <p:cNvSpPr>
            <a:spLocks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s-PE" altLang="es-PE" smtClean="0"/>
          </a:p>
        </p:txBody>
      </p:sp>
    </p:spTree>
    <p:extLst>
      <p:ext uri="{BB962C8B-B14F-4D97-AF65-F5344CB8AC3E}">
        <p14:creationId xmlns:p14="http://schemas.microsoft.com/office/powerpoint/2010/main" val="1515642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O" altLang="es-CO" smtClean="0"/>
          </a:p>
        </p:txBody>
      </p:sp>
    </p:spTree>
    <p:extLst>
      <p:ext uri="{BB962C8B-B14F-4D97-AF65-F5344CB8AC3E}">
        <p14:creationId xmlns:p14="http://schemas.microsoft.com/office/powerpoint/2010/main" val="4004472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O" altLang="es-CO" smtClean="0"/>
          </a:p>
        </p:txBody>
      </p:sp>
    </p:spTree>
    <p:extLst>
      <p:ext uri="{BB962C8B-B14F-4D97-AF65-F5344CB8AC3E}">
        <p14:creationId xmlns:p14="http://schemas.microsoft.com/office/powerpoint/2010/main" val="38707272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10 Rectángulo"/>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11 Rectángulo"/>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12 Rectángulo"/>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14 Rectángulo"/>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10" name="Imagen 15"/>
          <p:cNvPicPr>
            <a:picLocks noChangeAspect="1" noChangeArrowheads="1"/>
          </p:cNvPicPr>
          <p:nvPr userDrawn="1"/>
        </p:nvPicPr>
        <p:blipFill>
          <a:blip r:embed="rId2">
            <a:extLst>
              <a:ext uri="{28A0092B-C50C-407E-A947-70E740481C1C}">
                <a14:useLocalDpi xmlns:a14="http://schemas.microsoft.com/office/drawing/2010/main" val="0"/>
              </a:ext>
            </a:extLst>
          </a:blip>
          <a:srcRect l="2089" t="12991" r="61334" b="71246"/>
          <a:stretch>
            <a:fillRect/>
          </a:stretch>
        </p:blipFill>
        <p:spPr bwMode="auto">
          <a:xfrm>
            <a:off x="7545388" y="6354763"/>
            <a:ext cx="136842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Título"/>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es-ES" smtClean="0"/>
              <a:t>Haga clic para modificar el estilo de título del patrón</a:t>
            </a:r>
            <a:endParaRPr lang="en-US"/>
          </a:p>
        </p:txBody>
      </p:sp>
      <p:sp>
        <p:nvSpPr>
          <p:cNvPr id="9" name="8 Subtítulo"/>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11" name="16 Marcador de pie de página"/>
          <p:cNvSpPr>
            <a:spLocks noGrp="1"/>
          </p:cNvSpPr>
          <p:nvPr>
            <p:ph type="ftr" sz="quarter" idx="10"/>
          </p:nvPr>
        </p:nvSpPr>
        <p:spPr>
          <a:xfrm>
            <a:off x="2898775" y="6354763"/>
            <a:ext cx="3475038" cy="366712"/>
          </a:xfrm>
        </p:spPr>
        <p:txBody>
          <a:bodyPr/>
          <a:lstStyle>
            <a:lvl1pPr>
              <a:defRPr smtClean="0"/>
            </a:lvl1pPr>
          </a:lstStyle>
          <a:p>
            <a:pPr>
              <a:defRPr/>
            </a:pPr>
            <a:r>
              <a:rPr lang="es-ES"/>
              <a:t>Armando Villacorta Cavero</a:t>
            </a:r>
            <a:endParaRPr lang="es-ES"/>
          </a:p>
        </p:txBody>
      </p:sp>
      <p:sp>
        <p:nvSpPr>
          <p:cNvPr id="12" name="28 Marcador de número de diapositiva"/>
          <p:cNvSpPr>
            <a:spLocks noGrp="1"/>
          </p:cNvSpPr>
          <p:nvPr>
            <p:ph type="sldNum" sz="quarter" idx="11"/>
          </p:nvPr>
        </p:nvSpPr>
        <p:spPr>
          <a:xfrm>
            <a:off x="1216025" y="6354763"/>
            <a:ext cx="1219200" cy="366712"/>
          </a:xfrm>
        </p:spPr>
        <p:txBody>
          <a:bodyPr/>
          <a:lstStyle>
            <a:lvl1pPr>
              <a:defRPr/>
            </a:lvl1pPr>
          </a:lstStyle>
          <a:p>
            <a:pPr>
              <a:defRPr/>
            </a:pPr>
            <a:fld id="{047E3C9C-A600-484C-9B42-F6B14EFF9864}" type="slidenum">
              <a:rPr lang="es-ES" altLang="es-PE"/>
              <a:pPr>
                <a:defRPr/>
              </a:pPr>
              <a:t>‹Nº›</a:t>
            </a:fld>
            <a:endParaRPr lang="es-ES" altLang="es-PE"/>
          </a:p>
        </p:txBody>
      </p:sp>
    </p:spTree>
    <p:extLst>
      <p:ext uri="{BB962C8B-B14F-4D97-AF65-F5344CB8AC3E}">
        <p14:creationId xmlns:p14="http://schemas.microsoft.com/office/powerpoint/2010/main" val="3623259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endParaRPr lang="es-ES"/>
          </a:p>
        </p:txBody>
      </p:sp>
      <p:sp>
        <p:nvSpPr>
          <p:cNvPr id="5" name="2 Marcador de pie de página"/>
          <p:cNvSpPr>
            <a:spLocks noGrp="1"/>
          </p:cNvSpPr>
          <p:nvPr>
            <p:ph type="ftr" sz="quarter" idx="11"/>
          </p:nvPr>
        </p:nvSpPr>
        <p:spPr/>
        <p:txBody>
          <a:bodyPr/>
          <a:lstStyle>
            <a:lvl1pPr>
              <a:defRPr/>
            </a:lvl1pPr>
          </a:lstStyle>
          <a:p>
            <a:pPr>
              <a:defRPr/>
            </a:pPr>
            <a:r>
              <a:rPr lang="es-ES"/>
              <a:t>Armando Villacorta Cavero</a:t>
            </a:r>
          </a:p>
        </p:txBody>
      </p:sp>
      <p:sp>
        <p:nvSpPr>
          <p:cNvPr id="6" name="22 Marcador de número de diapositiva"/>
          <p:cNvSpPr>
            <a:spLocks noGrp="1"/>
          </p:cNvSpPr>
          <p:nvPr>
            <p:ph type="sldNum" sz="quarter" idx="12"/>
          </p:nvPr>
        </p:nvSpPr>
        <p:spPr/>
        <p:txBody>
          <a:bodyPr/>
          <a:lstStyle>
            <a:lvl1pPr>
              <a:defRPr/>
            </a:lvl1pPr>
          </a:lstStyle>
          <a:p>
            <a:pPr>
              <a:defRPr/>
            </a:pPr>
            <a:fld id="{0DCC7E54-3B3B-47EF-95EF-24F78B06DD95}" type="slidenum">
              <a:rPr lang="es-ES" altLang="es-PE"/>
              <a:pPr>
                <a:defRPr/>
              </a:pPr>
              <a:t>‹Nº›</a:t>
            </a:fld>
            <a:endParaRPr lang="es-ES" altLang="es-PE"/>
          </a:p>
        </p:txBody>
      </p:sp>
    </p:spTree>
    <p:extLst>
      <p:ext uri="{BB962C8B-B14F-4D97-AF65-F5344CB8AC3E}">
        <p14:creationId xmlns:p14="http://schemas.microsoft.com/office/powerpoint/2010/main" val="3018295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4" name="10 Conector recto"/>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s-PE"/>
          </a:p>
        </p:txBody>
      </p:sp>
      <p:sp>
        <p:nvSpPr>
          <p:cNvPr id="5" name="11 Triángulo isósceles"/>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12 Conector recto"/>
          <p:cNvSpPr>
            <a:spLocks noChangeShapeType="1"/>
          </p:cNvSpPr>
          <p:nvPr/>
        </p:nvSpPr>
        <p:spPr bwMode="auto">
          <a:xfrm rot="5400000">
            <a:off x="3630612" y="3201988"/>
            <a:ext cx="585152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s-PE"/>
          </a:p>
        </p:txBody>
      </p:sp>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3 Marcador de fecha"/>
          <p:cNvSpPr>
            <a:spLocks noGrp="1"/>
          </p:cNvSpPr>
          <p:nvPr>
            <p:ph type="dt" sz="half" idx="10"/>
          </p:nvPr>
        </p:nvSpPr>
        <p:spPr/>
        <p:txBody>
          <a:bodyPr/>
          <a:lstStyle>
            <a:lvl1pPr>
              <a:defRPr dirty="0"/>
            </a:lvl1pPr>
          </a:lstStyle>
          <a:p>
            <a:pPr>
              <a:defRPr/>
            </a:pPr>
            <a:endParaRPr lang="es-ES"/>
          </a:p>
        </p:txBody>
      </p:sp>
      <p:sp>
        <p:nvSpPr>
          <p:cNvPr id="8" name="4 Marcador de pie de página"/>
          <p:cNvSpPr>
            <a:spLocks noGrp="1"/>
          </p:cNvSpPr>
          <p:nvPr>
            <p:ph type="ftr" sz="quarter" idx="11"/>
          </p:nvPr>
        </p:nvSpPr>
        <p:spPr/>
        <p:txBody>
          <a:bodyPr/>
          <a:lstStyle>
            <a:lvl1pPr>
              <a:defRPr smtClean="0"/>
            </a:lvl1pPr>
          </a:lstStyle>
          <a:p>
            <a:pPr>
              <a:defRPr/>
            </a:pPr>
            <a:r>
              <a:rPr lang="es-ES"/>
              <a:t>Armando Villacorta Cavero</a:t>
            </a: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CB9E7148-509A-4127-B388-6A716BF565F8}" type="slidenum">
              <a:rPr lang="es-ES" altLang="es-PE"/>
              <a:pPr>
                <a:defRPr/>
              </a:pPr>
              <a:t>‹Nº›</a:t>
            </a:fld>
            <a:endParaRPr lang="es-ES" altLang="es-PE"/>
          </a:p>
        </p:txBody>
      </p:sp>
    </p:spTree>
    <p:extLst>
      <p:ext uri="{BB962C8B-B14F-4D97-AF65-F5344CB8AC3E}">
        <p14:creationId xmlns:p14="http://schemas.microsoft.com/office/powerpoint/2010/main" val="3801944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pic>
        <p:nvPicPr>
          <p:cNvPr id="3" name="Imagen 10"/>
          <p:cNvPicPr>
            <a:picLocks noChangeAspect="1" noChangeArrowheads="1"/>
          </p:cNvPicPr>
          <p:nvPr userDrawn="1"/>
        </p:nvPicPr>
        <p:blipFill>
          <a:blip r:embed="rId2">
            <a:extLst>
              <a:ext uri="{28A0092B-C50C-407E-A947-70E740481C1C}">
                <a14:useLocalDpi xmlns:a14="http://schemas.microsoft.com/office/drawing/2010/main" val="0"/>
              </a:ext>
            </a:extLst>
          </a:blip>
          <a:srcRect l="2089" t="12991" r="61334" b="71246"/>
          <a:stretch>
            <a:fillRect/>
          </a:stretch>
        </p:blipFill>
        <p:spPr bwMode="auto">
          <a:xfrm>
            <a:off x="7597775" y="6381750"/>
            <a:ext cx="136683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Marcador de contenido"/>
          <p:cNvSpPr>
            <a:spLocks noGrp="1"/>
          </p:cNvSpPr>
          <p:nvPr>
            <p:ph/>
          </p:nvPr>
        </p:nvSpPr>
        <p:spPr>
          <a:xfrm>
            <a:off x="457200" y="274638"/>
            <a:ext cx="8229600" cy="5851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2 Marcador de fecha"/>
          <p:cNvSpPr>
            <a:spLocks noGrp="1"/>
          </p:cNvSpPr>
          <p:nvPr>
            <p:ph type="dt" sz="half" idx="10"/>
          </p:nvPr>
        </p:nvSpPr>
        <p:spPr>
          <a:xfrm>
            <a:off x="457200" y="6245225"/>
            <a:ext cx="2133600" cy="476250"/>
          </a:xfrm>
        </p:spPr>
        <p:txBody>
          <a:bodyPr/>
          <a:lstStyle>
            <a:lvl1pPr>
              <a:defRPr/>
            </a:lvl1pPr>
          </a:lstStyle>
          <a:p>
            <a:pPr>
              <a:defRPr/>
            </a:pPr>
            <a:endParaRPr lang="es-ES"/>
          </a:p>
        </p:txBody>
      </p:sp>
      <p:sp>
        <p:nvSpPr>
          <p:cNvPr id="5" name="3 Marcador de pie de página"/>
          <p:cNvSpPr>
            <a:spLocks noGrp="1"/>
          </p:cNvSpPr>
          <p:nvPr>
            <p:ph type="ftr" sz="quarter" idx="11"/>
          </p:nvPr>
        </p:nvSpPr>
        <p:spPr>
          <a:xfrm>
            <a:off x="3124200" y="6245225"/>
            <a:ext cx="2895600" cy="476250"/>
          </a:xfrm>
        </p:spPr>
        <p:txBody>
          <a:bodyPr/>
          <a:lstStyle>
            <a:lvl1pPr>
              <a:defRPr smtClean="0"/>
            </a:lvl1pPr>
          </a:lstStyle>
          <a:p>
            <a:pPr>
              <a:defRPr/>
            </a:pPr>
            <a:r>
              <a:rPr lang="es-ES"/>
              <a:t>Armando Villacorta Cavero</a:t>
            </a:r>
            <a:endParaRPr lang="es-ES"/>
          </a:p>
        </p:txBody>
      </p:sp>
    </p:spTree>
    <p:extLst>
      <p:ext uri="{BB962C8B-B14F-4D97-AF65-F5344CB8AC3E}">
        <p14:creationId xmlns:p14="http://schemas.microsoft.com/office/powerpoint/2010/main" val="25634599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pic>
        <p:nvPicPr>
          <p:cNvPr id="2" name="Imagen 10"/>
          <p:cNvPicPr>
            <a:picLocks noChangeAspect="1" noChangeArrowheads="1"/>
          </p:cNvPicPr>
          <p:nvPr userDrawn="1"/>
        </p:nvPicPr>
        <p:blipFill>
          <a:blip r:embed="rId2">
            <a:extLst>
              <a:ext uri="{28A0092B-C50C-407E-A947-70E740481C1C}">
                <a14:useLocalDpi xmlns:a14="http://schemas.microsoft.com/office/drawing/2010/main" val="0"/>
              </a:ext>
            </a:extLst>
          </a:blip>
          <a:srcRect l="2089" t="12991" r="61334" b="71246"/>
          <a:stretch>
            <a:fillRect/>
          </a:stretch>
        </p:blipFill>
        <p:spPr bwMode="auto">
          <a:xfrm>
            <a:off x="7380288" y="6453188"/>
            <a:ext cx="136683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0275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Encabezado de secció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3 Rectángulo redondeado"/>
          <p:cNvSpPr/>
          <p:nvPr userDrawn="1"/>
        </p:nvSpPr>
        <p:spPr>
          <a:xfrm>
            <a:off x="837191" y="1634877"/>
            <a:ext cx="8306809" cy="1428760"/>
          </a:xfrm>
          <a:prstGeom prst="roundRect">
            <a:avLst>
              <a:gd name="adj" fmla="val 4578"/>
            </a:avLst>
          </a:prstGeom>
          <a:gradFill>
            <a:gsLst>
              <a:gs pos="100000">
                <a:srgbClr val="65956B">
                  <a:alpha val="50000"/>
                </a:srgb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pic>
        <p:nvPicPr>
          <p:cNvPr id="5" name="Imagen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50" y="20638"/>
            <a:ext cx="9109075" cy="683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1115616" y="1706885"/>
            <a:ext cx="7772400" cy="1362075"/>
          </a:xfrm>
        </p:spPr>
        <p:txBody>
          <a:bodyPr anchor="t"/>
          <a:lstStyle>
            <a:lvl1pPr algn="l">
              <a:defRPr sz="4000" b="1" cap="all"/>
            </a:lvl1pPr>
          </a:lstStyle>
          <a:p>
            <a:r>
              <a:rPr lang="es-ES" dirty="0" smtClean="0"/>
              <a:t>Haga clic para modificar el estilo de título del patrón</a:t>
            </a:r>
            <a:endParaRPr lang="es-PE" dirty="0"/>
          </a:p>
        </p:txBody>
      </p:sp>
      <p:sp>
        <p:nvSpPr>
          <p:cNvPr id="10" name="9 Marcador de SmartArt"/>
          <p:cNvSpPr>
            <a:spLocks noGrp="1"/>
          </p:cNvSpPr>
          <p:nvPr>
            <p:ph type="dgm" sz="quarter" idx="13"/>
          </p:nvPr>
        </p:nvSpPr>
        <p:spPr>
          <a:xfrm>
            <a:off x="5004048" y="3212976"/>
            <a:ext cx="3671961" cy="3024658"/>
          </a:xfrm>
        </p:spPr>
        <p:txBody>
          <a:bodyPr/>
          <a:lstStyle/>
          <a:p>
            <a:pPr lvl="0"/>
            <a:endParaRPr lang="es-PE" noProof="0"/>
          </a:p>
        </p:txBody>
      </p:sp>
      <p:sp>
        <p:nvSpPr>
          <p:cNvPr id="6" name="3 Marcador de fecha"/>
          <p:cNvSpPr>
            <a:spLocks noGrp="1"/>
          </p:cNvSpPr>
          <p:nvPr>
            <p:ph type="dt" sz="half" idx="14"/>
          </p:nvPr>
        </p:nvSpPr>
        <p:spPr>
          <a:xfrm>
            <a:off x="457200" y="6356350"/>
            <a:ext cx="2133600" cy="365125"/>
          </a:xfrm>
        </p:spPr>
        <p:txBody>
          <a:bodyPr/>
          <a:lstStyle>
            <a:lvl1pPr>
              <a:defRPr/>
            </a:lvl1pPr>
          </a:lstStyle>
          <a:p>
            <a:pPr>
              <a:defRPr/>
            </a:pPr>
            <a:endParaRPr lang="es-PE"/>
          </a:p>
        </p:txBody>
      </p:sp>
      <p:sp>
        <p:nvSpPr>
          <p:cNvPr id="7" name="4 Marcador de pie de página"/>
          <p:cNvSpPr>
            <a:spLocks noGrp="1"/>
          </p:cNvSpPr>
          <p:nvPr>
            <p:ph type="ftr" sz="quarter" idx="15"/>
          </p:nvPr>
        </p:nvSpPr>
        <p:spPr>
          <a:xfrm>
            <a:off x="3124200" y="6356350"/>
            <a:ext cx="2895600" cy="365125"/>
          </a:xfrm>
        </p:spPr>
        <p:txBody>
          <a:bodyPr/>
          <a:lstStyle>
            <a:lvl1pPr>
              <a:defRPr smtClean="0"/>
            </a:lvl1pPr>
          </a:lstStyle>
          <a:p>
            <a:pPr>
              <a:defRPr/>
            </a:pPr>
            <a:r>
              <a:rPr lang="es-PE"/>
              <a:t>Armando Villacorta Cavero</a:t>
            </a:r>
          </a:p>
        </p:txBody>
      </p:sp>
      <p:sp>
        <p:nvSpPr>
          <p:cNvPr id="8" name="5 Marcador de número de diapositiva"/>
          <p:cNvSpPr>
            <a:spLocks noGrp="1"/>
          </p:cNvSpPr>
          <p:nvPr>
            <p:ph type="sldNum" sz="quarter" idx="16"/>
          </p:nvPr>
        </p:nvSpPr>
        <p:spPr>
          <a:xfrm>
            <a:off x="6553200" y="6356350"/>
            <a:ext cx="2133600" cy="365125"/>
          </a:xfrm>
        </p:spPr>
        <p:txBody>
          <a:bodyPr/>
          <a:lstStyle>
            <a:lvl1pPr>
              <a:defRPr/>
            </a:lvl1pPr>
          </a:lstStyle>
          <a:p>
            <a:pPr>
              <a:defRPr/>
            </a:pPr>
            <a:fld id="{AC9843C1-25E7-48B3-9148-9D6A94E1ECE4}" type="slidenum">
              <a:rPr lang="es-PE"/>
              <a:pPr>
                <a:defRPr/>
              </a:pPr>
              <a:t>‹Nº›</a:t>
            </a:fld>
            <a:endParaRPr lang="es-PE"/>
          </a:p>
        </p:txBody>
      </p:sp>
    </p:spTree>
    <p:extLst>
      <p:ext uri="{BB962C8B-B14F-4D97-AF65-F5344CB8AC3E}">
        <p14:creationId xmlns:p14="http://schemas.microsoft.com/office/powerpoint/2010/main" val="1344728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4" name="Imagen 10"/>
          <p:cNvPicPr>
            <a:picLocks noChangeAspect="1" noChangeArrowheads="1"/>
          </p:cNvPicPr>
          <p:nvPr userDrawn="1"/>
        </p:nvPicPr>
        <p:blipFill>
          <a:blip r:embed="rId2">
            <a:extLst>
              <a:ext uri="{28A0092B-C50C-407E-A947-70E740481C1C}">
                <a14:useLocalDpi xmlns:a14="http://schemas.microsoft.com/office/drawing/2010/main" val="0"/>
              </a:ext>
            </a:extLst>
          </a:blip>
          <a:srcRect l="2089" t="12991" r="61334" b="71246"/>
          <a:stretch>
            <a:fillRect/>
          </a:stretch>
        </p:blipFill>
        <p:spPr bwMode="auto">
          <a:xfrm>
            <a:off x="7381875" y="6453188"/>
            <a:ext cx="1366838"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8" name="7 Marcador de contenido"/>
          <p:cNvSpPr>
            <a:spLocks noGrp="1"/>
          </p:cNvSpPr>
          <p:nvPr>
            <p:ph sz="quarter" idx="1"/>
          </p:nvPr>
        </p:nvSpPr>
        <p:spPr>
          <a:xfrm>
            <a:off x="457200" y="1219200"/>
            <a:ext cx="8229600" cy="49377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2 Marcador de pie de página"/>
          <p:cNvSpPr>
            <a:spLocks noGrp="1"/>
          </p:cNvSpPr>
          <p:nvPr>
            <p:ph type="ftr" sz="quarter" idx="10"/>
          </p:nvPr>
        </p:nvSpPr>
        <p:spPr/>
        <p:txBody>
          <a:bodyPr/>
          <a:lstStyle>
            <a:lvl1pPr>
              <a:defRPr smtClean="0"/>
            </a:lvl1pPr>
          </a:lstStyle>
          <a:p>
            <a:pPr>
              <a:defRPr/>
            </a:pPr>
            <a:r>
              <a:rPr lang="es-ES"/>
              <a:t>Armando Villacorta Cavero</a:t>
            </a:r>
            <a:endParaRPr lang="es-ES"/>
          </a:p>
        </p:txBody>
      </p:sp>
      <p:sp>
        <p:nvSpPr>
          <p:cNvPr id="6" name="22 Marcador de número de diapositiva"/>
          <p:cNvSpPr>
            <a:spLocks noGrp="1"/>
          </p:cNvSpPr>
          <p:nvPr>
            <p:ph type="sldNum" sz="quarter" idx="11"/>
          </p:nvPr>
        </p:nvSpPr>
        <p:spPr/>
        <p:txBody>
          <a:bodyPr/>
          <a:lstStyle>
            <a:lvl1pPr>
              <a:defRPr/>
            </a:lvl1pPr>
          </a:lstStyle>
          <a:p>
            <a:pPr>
              <a:defRPr/>
            </a:pPr>
            <a:fld id="{78D1AA2A-1A05-4ABB-8775-2E55053FBD0B}" type="slidenum">
              <a:rPr lang="es-ES" altLang="es-PE"/>
              <a:pPr>
                <a:defRPr/>
              </a:pPr>
              <a:t>‹Nº›</a:t>
            </a:fld>
            <a:endParaRPr lang="es-ES" altLang="es-PE"/>
          </a:p>
        </p:txBody>
      </p:sp>
    </p:spTree>
    <p:extLst>
      <p:ext uri="{BB962C8B-B14F-4D97-AF65-F5344CB8AC3E}">
        <p14:creationId xmlns:p14="http://schemas.microsoft.com/office/powerpoint/2010/main" val="1314596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2"/>
        </a:solidFill>
        <a:effectLst/>
      </p:bgPr>
    </p:bg>
    <p:spTree>
      <p:nvGrpSpPr>
        <p:cNvPr id="1" name=""/>
        <p:cNvGrpSpPr/>
        <p:nvPr/>
      </p:nvGrpSpPr>
      <p:grpSpPr>
        <a:xfrm>
          <a:off x="0" y="0"/>
          <a:ext cx="0" cy="0"/>
          <a:chOff x="0" y="0"/>
          <a:chExt cx="0" cy="0"/>
        </a:xfrm>
      </p:grpSpPr>
      <p:sp>
        <p:nvSpPr>
          <p:cNvPr id="4" name="10 Rectángulo"/>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11 Rectángulo"/>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1 Título"/>
          <p:cNvSpPr>
            <a:spLocks noGrp="1"/>
          </p:cNvSpPr>
          <p:nvPr>
            <p:ph type="title"/>
          </p:nvPr>
        </p:nvSpPr>
        <p:spPr>
          <a:xfrm>
            <a:off x="1219200" y="2971800"/>
            <a:ext cx="6858000" cy="1066800"/>
          </a:xfrm>
        </p:spPr>
        <p:txBody>
          <a:bodyPr anchor="t"/>
          <a:lstStyle>
            <a:lvl1pPr algn="r">
              <a:buNone/>
              <a:defRPr sz="3200" b="0" cap="none" baseline="0"/>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6" name="3 Marcador de fecha"/>
          <p:cNvSpPr>
            <a:spLocks noGrp="1"/>
          </p:cNvSpPr>
          <p:nvPr>
            <p:ph type="dt" sz="half" idx="10"/>
          </p:nvPr>
        </p:nvSpPr>
        <p:spPr>
          <a:xfrm>
            <a:off x="6400800" y="6354763"/>
            <a:ext cx="2286000" cy="366712"/>
          </a:xfrm>
        </p:spPr>
        <p:txBody>
          <a:bodyPr/>
          <a:lstStyle>
            <a:lvl1pPr>
              <a:defRPr dirty="0"/>
            </a:lvl1pPr>
          </a:lstStyle>
          <a:p>
            <a:pPr>
              <a:defRPr/>
            </a:pPr>
            <a:endParaRPr lang="es-ES"/>
          </a:p>
        </p:txBody>
      </p:sp>
      <p:sp>
        <p:nvSpPr>
          <p:cNvPr id="7" name="4 Marcador de pie de página"/>
          <p:cNvSpPr>
            <a:spLocks noGrp="1"/>
          </p:cNvSpPr>
          <p:nvPr>
            <p:ph type="ftr" sz="quarter" idx="11"/>
          </p:nvPr>
        </p:nvSpPr>
        <p:spPr>
          <a:xfrm>
            <a:off x="2898775" y="6354763"/>
            <a:ext cx="3475038" cy="366712"/>
          </a:xfrm>
        </p:spPr>
        <p:txBody>
          <a:bodyPr/>
          <a:lstStyle>
            <a:lvl1pPr>
              <a:defRPr smtClean="0"/>
            </a:lvl1pPr>
          </a:lstStyle>
          <a:p>
            <a:pPr>
              <a:defRPr/>
            </a:pPr>
            <a:r>
              <a:rPr lang="es-ES"/>
              <a:t>Armando Villacorta Cavero</a:t>
            </a:r>
            <a:endParaRPr lang="es-ES"/>
          </a:p>
        </p:txBody>
      </p:sp>
      <p:sp>
        <p:nvSpPr>
          <p:cNvPr id="8" name="5 Marcador de número de diapositiva"/>
          <p:cNvSpPr>
            <a:spLocks noGrp="1"/>
          </p:cNvSpPr>
          <p:nvPr>
            <p:ph type="sldNum" sz="quarter" idx="12"/>
          </p:nvPr>
        </p:nvSpPr>
        <p:spPr>
          <a:xfrm>
            <a:off x="1069975" y="6354763"/>
            <a:ext cx="1520825" cy="366712"/>
          </a:xfrm>
        </p:spPr>
        <p:txBody>
          <a:bodyPr/>
          <a:lstStyle>
            <a:lvl1pPr>
              <a:defRPr/>
            </a:lvl1pPr>
          </a:lstStyle>
          <a:p>
            <a:pPr>
              <a:defRPr/>
            </a:pPr>
            <a:fld id="{F0694029-B9AF-44AA-A1E7-B7F6E11D50BE}" type="slidenum">
              <a:rPr lang="es-ES" altLang="es-PE"/>
              <a:pPr>
                <a:defRPr/>
              </a:pPr>
              <a:t>‹Nº›</a:t>
            </a:fld>
            <a:endParaRPr lang="es-ES" altLang="es-PE"/>
          </a:p>
        </p:txBody>
      </p:sp>
    </p:spTree>
    <p:extLst>
      <p:ext uri="{BB962C8B-B14F-4D97-AF65-F5344CB8AC3E}">
        <p14:creationId xmlns:p14="http://schemas.microsoft.com/office/powerpoint/2010/main" val="188397067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914400"/>
          </a:xfrm>
        </p:spPr>
        <p:txBody>
          <a:bodyPr/>
          <a:lstStyle/>
          <a:p>
            <a:r>
              <a:rPr lang="es-ES" smtClean="0"/>
              <a:t>Haga clic para modificar el estilo de título del patrón</a:t>
            </a:r>
            <a:endParaRPr lang="en-US"/>
          </a:p>
        </p:txBody>
      </p:sp>
      <p:sp>
        <p:nvSpPr>
          <p:cNvPr id="9" name="8 Marcador de contenido"/>
          <p:cNvSpPr>
            <a:spLocks noGrp="1"/>
          </p:cNvSpPr>
          <p:nvPr>
            <p:ph sz="quarter" idx="1"/>
          </p:nvPr>
        </p:nvSpPr>
        <p:spPr>
          <a:xfrm>
            <a:off x="457200" y="1219200"/>
            <a:ext cx="4041648" cy="49377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10 Marcador de contenido"/>
          <p:cNvSpPr>
            <a:spLocks noGrp="1"/>
          </p:cNvSpPr>
          <p:nvPr>
            <p:ph sz="quarter" idx="2"/>
          </p:nvPr>
        </p:nvSpPr>
        <p:spPr>
          <a:xfrm>
            <a:off x="4632198" y="1216152"/>
            <a:ext cx="4041648" cy="49377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13 Marcador de fecha"/>
          <p:cNvSpPr>
            <a:spLocks noGrp="1"/>
          </p:cNvSpPr>
          <p:nvPr>
            <p:ph type="dt" sz="half" idx="10"/>
          </p:nvPr>
        </p:nvSpPr>
        <p:spPr/>
        <p:txBody>
          <a:bodyPr/>
          <a:lstStyle>
            <a:lvl1pPr>
              <a:defRPr/>
            </a:lvl1pPr>
          </a:lstStyle>
          <a:p>
            <a:pPr>
              <a:defRPr/>
            </a:pPr>
            <a:endParaRPr lang="es-ES"/>
          </a:p>
        </p:txBody>
      </p:sp>
      <p:sp>
        <p:nvSpPr>
          <p:cNvPr id="6" name="2 Marcador de pie de página"/>
          <p:cNvSpPr>
            <a:spLocks noGrp="1"/>
          </p:cNvSpPr>
          <p:nvPr>
            <p:ph type="ftr" sz="quarter" idx="11"/>
          </p:nvPr>
        </p:nvSpPr>
        <p:spPr/>
        <p:txBody>
          <a:bodyPr/>
          <a:lstStyle>
            <a:lvl1pPr>
              <a:defRPr/>
            </a:lvl1pPr>
          </a:lstStyle>
          <a:p>
            <a:pPr>
              <a:defRPr/>
            </a:pPr>
            <a:r>
              <a:rPr lang="es-ES"/>
              <a:t>Armando Villacorta Cavero</a:t>
            </a:r>
          </a:p>
        </p:txBody>
      </p:sp>
      <p:sp>
        <p:nvSpPr>
          <p:cNvPr id="7" name="22 Marcador de número de diapositiva"/>
          <p:cNvSpPr>
            <a:spLocks noGrp="1"/>
          </p:cNvSpPr>
          <p:nvPr>
            <p:ph type="sldNum" sz="quarter" idx="12"/>
          </p:nvPr>
        </p:nvSpPr>
        <p:spPr/>
        <p:txBody>
          <a:bodyPr/>
          <a:lstStyle>
            <a:lvl1pPr>
              <a:defRPr/>
            </a:lvl1pPr>
          </a:lstStyle>
          <a:p>
            <a:pPr>
              <a:defRPr/>
            </a:pPr>
            <a:fld id="{502F4F9D-20C7-4390-87AC-B19771A9C6DD}" type="slidenum">
              <a:rPr lang="es-ES" altLang="es-PE"/>
              <a:pPr>
                <a:defRPr/>
              </a:pPr>
              <a:t>‹Nº›</a:t>
            </a:fld>
            <a:endParaRPr lang="es-ES" altLang="es-PE"/>
          </a:p>
        </p:txBody>
      </p:sp>
    </p:spTree>
    <p:extLst>
      <p:ext uri="{BB962C8B-B14F-4D97-AF65-F5344CB8AC3E}">
        <p14:creationId xmlns:p14="http://schemas.microsoft.com/office/powerpoint/2010/main" val="3600613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914400"/>
          </a:xfrm>
        </p:spPr>
        <p:txBody>
          <a:bodyPr anchor="ct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4" name="3 Marcador de texto"/>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11" name="10 Marcador de contenido"/>
          <p:cNvSpPr>
            <a:spLocks noGrp="1"/>
          </p:cNvSpPr>
          <p:nvPr>
            <p:ph sz="quarter" idx="2"/>
          </p:nvPr>
        </p:nvSpPr>
        <p:spPr>
          <a:xfrm>
            <a:off x="457200" y="2133600"/>
            <a:ext cx="4038600" cy="40386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3" name="12 Marcador de contenido"/>
          <p:cNvSpPr>
            <a:spLocks noGrp="1"/>
          </p:cNvSpPr>
          <p:nvPr>
            <p:ph sz="quarter" idx="4"/>
          </p:nvPr>
        </p:nvSpPr>
        <p:spPr>
          <a:xfrm>
            <a:off x="4648200" y="2133600"/>
            <a:ext cx="4038600" cy="40386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13 Marcador de fecha"/>
          <p:cNvSpPr>
            <a:spLocks noGrp="1"/>
          </p:cNvSpPr>
          <p:nvPr>
            <p:ph type="dt" sz="half" idx="10"/>
          </p:nvPr>
        </p:nvSpPr>
        <p:spPr/>
        <p:txBody>
          <a:bodyPr/>
          <a:lstStyle>
            <a:lvl1pPr>
              <a:defRPr/>
            </a:lvl1pPr>
          </a:lstStyle>
          <a:p>
            <a:pPr>
              <a:defRPr/>
            </a:pPr>
            <a:endParaRPr lang="es-ES"/>
          </a:p>
        </p:txBody>
      </p:sp>
      <p:sp>
        <p:nvSpPr>
          <p:cNvPr id="8" name="2 Marcador de pie de página"/>
          <p:cNvSpPr>
            <a:spLocks noGrp="1"/>
          </p:cNvSpPr>
          <p:nvPr>
            <p:ph type="ftr" sz="quarter" idx="11"/>
          </p:nvPr>
        </p:nvSpPr>
        <p:spPr/>
        <p:txBody>
          <a:bodyPr/>
          <a:lstStyle>
            <a:lvl1pPr>
              <a:defRPr/>
            </a:lvl1pPr>
          </a:lstStyle>
          <a:p>
            <a:pPr>
              <a:defRPr/>
            </a:pPr>
            <a:r>
              <a:rPr lang="es-ES"/>
              <a:t>Armando Villacorta Cavero</a:t>
            </a:r>
          </a:p>
        </p:txBody>
      </p:sp>
      <p:sp>
        <p:nvSpPr>
          <p:cNvPr id="9" name="22 Marcador de número de diapositiva"/>
          <p:cNvSpPr>
            <a:spLocks noGrp="1"/>
          </p:cNvSpPr>
          <p:nvPr>
            <p:ph type="sldNum" sz="quarter" idx="12"/>
          </p:nvPr>
        </p:nvSpPr>
        <p:spPr/>
        <p:txBody>
          <a:bodyPr/>
          <a:lstStyle>
            <a:lvl1pPr>
              <a:defRPr/>
            </a:lvl1pPr>
          </a:lstStyle>
          <a:p>
            <a:pPr>
              <a:defRPr/>
            </a:pPr>
            <a:fld id="{E19A7E33-A38D-4A73-808C-9FA11A37ADA0}" type="slidenum">
              <a:rPr lang="es-ES" altLang="es-PE"/>
              <a:pPr>
                <a:defRPr/>
              </a:pPr>
              <a:t>‹Nº›</a:t>
            </a:fld>
            <a:endParaRPr lang="es-ES" altLang="es-PE"/>
          </a:p>
        </p:txBody>
      </p:sp>
    </p:spTree>
    <p:extLst>
      <p:ext uri="{BB962C8B-B14F-4D97-AF65-F5344CB8AC3E}">
        <p14:creationId xmlns:p14="http://schemas.microsoft.com/office/powerpoint/2010/main" val="1187972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 name="10 Triángulo isósceles"/>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4" name="Imagen 11"/>
          <p:cNvPicPr>
            <a:picLocks noChangeAspect="1" noChangeArrowheads="1"/>
          </p:cNvPicPr>
          <p:nvPr userDrawn="1"/>
        </p:nvPicPr>
        <p:blipFill>
          <a:blip r:embed="rId2">
            <a:extLst>
              <a:ext uri="{28A0092B-C50C-407E-A947-70E740481C1C}">
                <a14:useLocalDpi xmlns:a14="http://schemas.microsoft.com/office/drawing/2010/main" val="0"/>
              </a:ext>
            </a:extLst>
          </a:blip>
          <a:srcRect l="2089" t="12991" r="61334" b="71246"/>
          <a:stretch>
            <a:fillRect/>
          </a:stretch>
        </p:blipFill>
        <p:spPr bwMode="auto">
          <a:xfrm>
            <a:off x="7667625" y="6453188"/>
            <a:ext cx="136842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228600"/>
            <a:ext cx="8229600" cy="914400"/>
          </a:xfrm>
        </p:spPr>
        <p:txBody>
          <a:bodyPr/>
          <a:lstStyle/>
          <a:p>
            <a:r>
              <a:rPr lang="es-ES" smtClean="0"/>
              <a:t>Haga clic para modificar el estilo de título del patrón</a:t>
            </a:r>
            <a:endParaRPr lang="en-US"/>
          </a:p>
        </p:txBody>
      </p:sp>
      <p:sp>
        <p:nvSpPr>
          <p:cNvPr id="5" name="3 Marcador de pie de página"/>
          <p:cNvSpPr>
            <a:spLocks noGrp="1"/>
          </p:cNvSpPr>
          <p:nvPr>
            <p:ph type="ftr" sz="quarter" idx="10"/>
          </p:nvPr>
        </p:nvSpPr>
        <p:spPr/>
        <p:txBody>
          <a:bodyPr/>
          <a:lstStyle>
            <a:lvl1pPr>
              <a:defRPr smtClean="0"/>
            </a:lvl1pPr>
          </a:lstStyle>
          <a:p>
            <a:pPr>
              <a:defRPr/>
            </a:pPr>
            <a:r>
              <a:rPr lang="es-ES"/>
              <a:t>Armando Villacorta Cavero</a:t>
            </a:r>
            <a:endParaRPr lang="es-ES"/>
          </a:p>
        </p:txBody>
      </p:sp>
      <p:sp>
        <p:nvSpPr>
          <p:cNvPr id="6" name="4 Marcador de número de diapositiva"/>
          <p:cNvSpPr>
            <a:spLocks noGrp="1"/>
          </p:cNvSpPr>
          <p:nvPr>
            <p:ph type="sldNum" sz="quarter" idx="11"/>
          </p:nvPr>
        </p:nvSpPr>
        <p:spPr/>
        <p:txBody>
          <a:bodyPr/>
          <a:lstStyle>
            <a:lvl1pPr>
              <a:defRPr/>
            </a:lvl1pPr>
          </a:lstStyle>
          <a:p>
            <a:pPr>
              <a:defRPr/>
            </a:pPr>
            <a:fld id="{0CE0F48A-1A85-4095-BC4C-EED93A63C193}" type="slidenum">
              <a:rPr lang="es-ES" altLang="es-PE"/>
              <a:pPr>
                <a:defRPr/>
              </a:pPr>
              <a:t>‹Nº›</a:t>
            </a:fld>
            <a:endParaRPr lang="es-ES" altLang="es-PE"/>
          </a:p>
        </p:txBody>
      </p:sp>
    </p:spTree>
    <p:extLst>
      <p:ext uri="{BB962C8B-B14F-4D97-AF65-F5344CB8AC3E}">
        <p14:creationId xmlns:p14="http://schemas.microsoft.com/office/powerpoint/2010/main" val="1700440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1 Triángulo isósceles"/>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3" name="Imagen 11"/>
          <p:cNvPicPr>
            <a:picLocks noChangeAspect="1" noChangeArrowheads="1"/>
          </p:cNvPicPr>
          <p:nvPr userDrawn="1"/>
        </p:nvPicPr>
        <p:blipFill>
          <a:blip r:embed="rId2">
            <a:extLst>
              <a:ext uri="{28A0092B-C50C-407E-A947-70E740481C1C}">
                <a14:useLocalDpi xmlns:a14="http://schemas.microsoft.com/office/drawing/2010/main" val="0"/>
              </a:ext>
            </a:extLst>
          </a:blip>
          <a:srcRect l="2089" t="12991" r="61334" b="71246"/>
          <a:stretch>
            <a:fillRect/>
          </a:stretch>
        </p:blipFill>
        <p:spPr bwMode="auto">
          <a:xfrm>
            <a:off x="7524750" y="6415088"/>
            <a:ext cx="1366838"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2 Marcador de pie de página"/>
          <p:cNvSpPr>
            <a:spLocks noGrp="1"/>
          </p:cNvSpPr>
          <p:nvPr>
            <p:ph type="ftr" sz="quarter" idx="10"/>
          </p:nvPr>
        </p:nvSpPr>
        <p:spPr/>
        <p:txBody>
          <a:bodyPr/>
          <a:lstStyle>
            <a:lvl1pPr>
              <a:defRPr smtClean="0"/>
            </a:lvl1pPr>
          </a:lstStyle>
          <a:p>
            <a:pPr>
              <a:defRPr/>
            </a:pPr>
            <a:r>
              <a:rPr lang="es-ES"/>
              <a:t>Armando Villacorta Cavero</a:t>
            </a:r>
            <a:endParaRPr lang="es-ES"/>
          </a:p>
        </p:txBody>
      </p:sp>
      <p:sp>
        <p:nvSpPr>
          <p:cNvPr id="5" name="3 Marcador de número de diapositiva"/>
          <p:cNvSpPr>
            <a:spLocks noGrp="1"/>
          </p:cNvSpPr>
          <p:nvPr>
            <p:ph type="sldNum" sz="quarter" idx="11"/>
          </p:nvPr>
        </p:nvSpPr>
        <p:spPr/>
        <p:txBody>
          <a:bodyPr/>
          <a:lstStyle>
            <a:lvl1pPr>
              <a:defRPr/>
            </a:lvl1pPr>
          </a:lstStyle>
          <a:p>
            <a:pPr>
              <a:defRPr/>
            </a:pPr>
            <a:fld id="{8776B223-B40C-4FE4-9BA9-E113E7F09862}" type="slidenum">
              <a:rPr lang="es-ES" altLang="es-PE"/>
              <a:pPr>
                <a:defRPr/>
              </a:pPr>
              <a:t>‹Nº›</a:t>
            </a:fld>
            <a:endParaRPr lang="es-ES" altLang="es-PE"/>
          </a:p>
        </p:txBody>
      </p:sp>
    </p:spTree>
    <p:extLst>
      <p:ext uri="{BB962C8B-B14F-4D97-AF65-F5344CB8AC3E}">
        <p14:creationId xmlns:p14="http://schemas.microsoft.com/office/powerpoint/2010/main" val="4193425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5" name="10 Conector recto"/>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s-PE"/>
          </a:p>
        </p:txBody>
      </p:sp>
      <p:sp>
        <p:nvSpPr>
          <p:cNvPr id="6" name="11 Conector recto"/>
          <p:cNvSpPr>
            <a:spLocks noChangeShapeType="1"/>
          </p:cNvSpPr>
          <p:nvPr/>
        </p:nvSpPr>
        <p:spPr bwMode="auto">
          <a:xfrm rot="5400000">
            <a:off x="3160712" y="3324226"/>
            <a:ext cx="603567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s-PE"/>
          </a:p>
        </p:txBody>
      </p:sp>
      <p:sp>
        <p:nvSpPr>
          <p:cNvPr id="7" name="12 Triángulo isósceles"/>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1 Título"/>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es-ES" smtClean="0"/>
              <a:t>Haga clic para modificar el estilo de título del patrón</a:t>
            </a:r>
            <a:endParaRPr lang="en-US"/>
          </a:p>
        </p:txBody>
      </p:sp>
      <p:sp>
        <p:nvSpPr>
          <p:cNvPr id="3" name="2 Marcador de texto"/>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s-ES" smtClean="0"/>
              <a:t>Haga clic para modificar el estilo de texto del patrón</a:t>
            </a:r>
          </a:p>
        </p:txBody>
      </p:sp>
      <p:sp>
        <p:nvSpPr>
          <p:cNvPr id="12" name="11 Marcador de contenido"/>
          <p:cNvSpPr>
            <a:spLocks noGrp="1"/>
          </p:cNvSpPr>
          <p:nvPr>
            <p:ph sz="quarter" idx="1"/>
          </p:nvPr>
        </p:nvSpPr>
        <p:spPr>
          <a:xfrm>
            <a:off x="304800" y="304800"/>
            <a:ext cx="5715000" cy="5715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8" name="4 Marcador de fecha"/>
          <p:cNvSpPr>
            <a:spLocks noGrp="1"/>
          </p:cNvSpPr>
          <p:nvPr>
            <p:ph type="dt" sz="half" idx="10"/>
          </p:nvPr>
        </p:nvSpPr>
        <p:spPr/>
        <p:txBody>
          <a:bodyPr/>
          <a:lstStyle>
            <a:lvl1pPr>
              <a:defRPr dirty="0"/>
            </a:lvl1pPr>
          </a:lstStyle>
          <a:p>
            <a:pPr>
              <a:defRPr/>
            </a:pPr>
            <a:endParaRPr lang="es-ES"/>
          </a:p>
        </p:txBody>
      </p:sp>
      <p:sp>
        <p:nvSpPr>
          <p:cNvPr id="9" name="5 Marcador de pie de página"/>
          <p:cNvSpPr>
            <a:spLocks noGrp="1"/>
          </p:cNvSpPr>
          <p:nvPr>
            <p:ph type="ftr" sz="quarter" idx="11"/>
          </p:nvPr>
        </p:nvSpPr>
        <p:spPr/>
        <p:txBody>
          <a:bodyPr/>
          <a:lstStyle>
            <a:lvl1pPr>
              <a:defRPr smtClean="0"/>
            </a:lvl1pPr>
          </a:lstStyle>
          <a:p>
            <a:pPr>
              <a:defRPr/>
            </a:pPr>
            <a:r>
              <a:rPr lang="es-ES"/>
              <a:t>Armando Villacorta Cavero</a:t>
            </a:r>
            <a:endParaRPr lang="es-ES"/>
          </a:p>
        </p:txBody>
      </p:sp>
      <p:sp>
        <p:nvSpPr>
          <p:cNvPr id="10" name="6 Marcador de número de diapositiva"/>
          <p:cNvSpPr>
            <a:spLocks noGrp="1"/>
          </p:cNvSpPr>
          <p:nvPr>
            <p:ph type="sldNum" sz="quarter" idx="12"/>
          </p:nvPr>
        </p:nvSpPr>
        <p:spPr/>
        <p:txBody>
          <a:bodyPr/>
          <a:lstStyle>
            <a:lvl1pPr>
              <a:defRPr/>
            </a:lvl1pPr>
          </a:lstStyle>
          <a:p>
            <a:pPr>
              <a:defRPr/>
            </a:pPr>
            <a:fld id="{7C3F30D5-BCA2-413D-A457-7B2DF88B0F79}" type="slidenum">
              <a:rPr lang="es-ES" altLang="es-PE"/>
              <a:pPr>
                <a:defRPr/>
              </a:pPr>
              <a:t>‹Nº›</a:t>
            </a:fld>
            <a:endParaRPr lang="es-ES" altLang="es-PE"/>
          </a:p>
        </p:txBody>
      </p:sp>
    </p:spTree>
    <p:extLst>
      <p:ext uri="{BB962C8B-B14F-4D97-AF65-F5344CB8AC3E}">
        <p14:creationId xmlns:p14="http://schemas.microsoft.com/office/powerpoint/2010/main" val="1135869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Pr>
        <a:solidFill>
          <a:schemeClr val="bg2"/>
        </a:solidFill>
        <a:effectLst/>
      </p:bgPr>
    </p:bg>
    <p:spTree>
      <p:nvGrpSpPr>
        <p:cNvPr id="1" name=""/>
        <p:cNvGrpSpPr/>
        <p:nvPr/>
      </p:nvGrpSpPr>
      <p:grpSpPr>
        <a:xfrm>
          <a:off x="0" y="0"/>
          <a:ext cx="0" cy="0"/>
          <a:chOff x="0" y="0"/>
          <a:chExt cx="0" cy="0"/>
        </a:xfrm>
      </p:grpSpPr>
      <p:sp>
        <p:nvSpPr>
          <p:cNvPr id="5" name="10 Conector recto"/>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s-PE"/>
          </a:p>
        </p:txBody>
      </p:sp>
      <p:sp>
        <p:nvSpPr>
          <p:cNvPr id="6" name="11 Triángulo isósceles"/>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12 Rectángulo"/>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1 Título"/>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es-ES" noProof="0" dirty="0" smtClean="0"/>
              <a:t>Haga clic en el icono para agregar una imagen</a:t>
            </a:r>
            <a:endParaRPr lang="en-US" noProof="0" dirty="0"/>
          </a:p>
        </p:txBody>
      </p:sp>
      <p:sp>
        <p:nvSpPr>
          <p:cNvPr id="4" name="3 Marcador de texto"/>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es-ES" smtClean="0"/>
              <a:t>Haga clic para modificar el estilo de texto del patrón</a:t>
            </a:r>
          </a:p>
        </p:txBody>
      </p:sp>
      <p:sp>
        <p:nvSpPr>
          <p:cNvPr id="8" name="4 Marcador de fecha"/>
          <p:cNvSpPr>
            <a:spLocks noGrp="1"/>
          </p:cNvSpPr>
          <p:nvPr>
            <p:ph type="dt" sz="half" idx="10"/>
          </p:nvPr>
        </p:nvSpPr>
        <p:spPr/>
        <p:txBody>
          <a:bodyPr/>
          <a:lstStyle>
            <a:lvl1pPr>
              <a:defRPr dirty="0"/>
            </a:lvl1pPr>
          </a:lstStyle>
          <a:p>
            <a:pPr>
              <a:defRPr/>
            </a:pPr>
            <a:endParaRPr lang="es-ES"/>
          </a:p>
        </p:txBody>
      </p:sp>
      <p:sp>
        <p:nvSpPr>
          <p:cNvPr id="9" name="5 Marcador de pie de página"/>
          <p:cNvSpPr>
            <a:spLocks noGrp="1"/>
          </p:cNvSpPr>
          <p:nvPr>
            <p:ph type="ftr" sz="quarter" idx="11"/>
          </p:nvPr>
        </p:nvSpPr>
        <p:spPr/>
        <p:txBody>
          <a:bodyPr/>
          <a:lstStyle>
            <a:lvl1pPr>
              <a:defRPr smtClean="0"/>
            </a:lvl1pPr>
          </a:lstStyle>
          <a:p>
            <a:pPr>
              <a:defRPr/>
            </a:pPr>
            <a:r>
              <a:rPr lang="es-ES"/>
              <a:t>Armando Villacorta Cavero</a:t>
            </a:r>
            <a:endParaRPr lang="es-ES"/>
          </a:p>
        </p:txBody>
      </p:sp>
      <p:sp>
        <p:nvSpPr>
          <p:cNvPr id="10" name="6 Marcador de número de diapositiva"/>
          <p:cNvSpPr>
            <a:spLocks noGrp="1"/>
          </p:cNvSpPr>
          <p:nvPr>
            <p:ph type="sldNum" sz="quarter" idx="12"/>
          </p:nvPr>
        </p:nvSpPr>
        <p:spPr/>
        <p:txBody>
          <a:bodyPr/>
          <a:lstStyle>
            <a:lvl1pPr>
              <a:defRPr/>
            </a:lvl1pPr>
          </a:lstStyle>
          <a:p>
            <a:pPr>
              <a:defRPr/>
            </a:pPr>
            <a:fld id="{6290EA35-BE65-4F5F-A7FB-0EC770771033}" type="slidenum">
              <a:rPr lang="es-ES" altLang="es-PE"/>
              <a:pPr>
                <a:defRPr/>
              </a:pPr>
              <a:t>‹Nº›</a:t>
            </a:fld>
            <a:endParaRPr lang="es-ES" altLang="es-PE"/>
          </a:p>
        </p:txBody>
      </p:sp>
    </p:spTree>
    <p:extLst>
      <p:ext uri="{BB962C8B-B14F-4D97-AF65-F5344CB8AC3E}">
        <p14:creationId xmlns:p14="http://schemas.microsoft.com/office/powerpoint/2010/main" val="3321430100"/>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21 Marcador de título"/>
          <p:cNvSpPr>
            <a:spLocks noGrp="1"/>
          </p:cNvSpPr>
          <p:nvPr>
            <p:ph type="title"/>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s-ES" altLang="es-PE" smtClean="0"/>
              <a:t>Haga clic para modificar el estilo de título del patrón</a:t>
            </a:r>
            <a:endParaRPr lang="en-US" altLang="es-PE" smtClean="0"/>
          </a:p>
        </p:txBody>
      </p:sp>
      <p:sp>
        <p:nvSpPr>
          <p:cNvPr id="1027" name="12 Marcador de texto"/>
          <p:cNvSpPr>
            <a:spLocks noGrp="1"/>
          </p:cNvSpPr>
          <p:nvPr>
            <p:ph type="body" idx="1"/>
          </p:nvPr>
        </p:nvSpPr>
        <p:spPr bwMode="auto">
          <a:xfrm>
            <a:off x="457200" y="1219200"/>
            <a:ext cx="822960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PE" smtClean="0"/>
              <a:t>Haga clic para modificar el estilo de texto del patrón</a:t>
            </a:r>
          </a:p>
          <a:p>
            <a:pPr lvl="1"/>
            <a:r>
              <a:rPr lang="es-ES" altLang="es-PE" smtClean="0"/>
              <a:t>Segundo nivel</a:t>
            </a:r>
          </a:p>
          <a:p>
            <a:pPr lvl="2"/>
            <a:r>
              <a:rPr lang="es-ES" altLang="es-PE" smtClean="0"/>
              <a:t>Tercer nivel</a:t>
            </a:r>
          </a:p>
          <a:p>
            <a:pPr lvl="3"/>
            <a:r>
              <a:rPr lang="es-ES" altLang="es-PE" smtClean="0"/>
              <a:t>Cuarto nivel</a:t>
            </a:r>
          </a:p>
          <a:p>
            <a:pPr lvl="4"/>
            <a:r>
              <a:rPr lang="es-ES" altLang="es-PE" smtClean="0"/>
              <a:t>Quinto nivel</a:t>
            </a:r>
            <a:endParaRPr lang="en-US" altLang="es-PE" smtClean="0"/>
          </a:p>
        </p:txBody>
      </p:sp>
      <p:sp>
        <p:nvSpPr>
          <p:cNvPr id="14" name="13 Marcador de fecha"/>
          <p:cNvSpPr>
            <a:spLocks noGrp="1"/>
          </p:cNvSpPr>
          <p:nvPr>
            <p:ph type="dt" sz="half" idx="2"/>
          </p:nvPr>
        </p:nvSpPr>
        <p:spPr>
          <a:xfrm>
            <a:off x="6400800" y="6356350"/>
            <a:ext cx="2289175" cy="365125"/>
          </a:xfrm>
          <a:prstGeom prst="rect">
            <a:avLst/>
          </a:prstGeom>
        </p:spPr>
        <p:txBody>
          <a:bodyPr vert="horz"/>
          <a:lstStyle>
            <a:lvl1pPr algn="l" eaLnBrk="1" fontAlgn="auto" latinLnBrk="0" hangingPunct="1">
              <a:spcBef>
                <a:spcPts val="0"/>
              </a:spcBef>
              <a:spcAft>
                <a:spcPts val="0"/>
              </a:spcAft>
              <a:defRPr kumimoji="0" sz="1400" dirty="0">
                <a:solidFill>
                  <a:schemeClr val="tx2"/>
                </a:solidFill>
                <a:latin typeface="+mn-lt"/>
              </a:defRPr>
            </a:lvl1pPr>
          </a:lstStyle>
          <a:p>
            <a:pPr>
              <a:defRPr/>
            </a:pPr>
            <a:endParaRPr lang="es-ES"/>
          </a:p>
        </p:txBody>
      </p:sp>
      <p:sp>
        <p:nvSpPr>
          <p:cNvPr id="3" name="2 Marcador de pie de página"/>
          <p:cNvSpPr>
            <a:spLocks noGrp="1"/>
          </p:cNvSpPr>
          <p:nvPr>
            <p:ph type="ftr" sz="quarter" idx="3"/>
          </p:nvPr>
        </p:nvSpPr>
        <p:spPr>
          <a:xfrm>
            <a:off x="2898775" y="6356350"/>
            <a:ext cx="3505200" cy="365125"/>
          </a:xfrm>
          <a:prstGeom prst="rect">
            <a:avLst/>
          </a:prstGeom>
        </p:spPr>
        <p:txBody>
          <a:bodyPr vert="horz"/>
          <a:lstStyle>
            <a:lvl1pPr algn="r" eaLnBrk="1" fontAlgn="auto" latinLnBrk="0" hangingPunct="1">
              <a:spcBef>
                <a:spcPts val="0"/>
              </a:spcBef>
              <a:spcAft>
                <a:spcPts val="0"/>
              </a:spcAft>
              <a:defRPr kumimoji="0" sz="1400" smtClean="0">
                <a:solidFill>
                  <a:schemeClr val="tx2"/>
                </a:solidFill>
                <a:latin typeface="+mn-lt"/>
              </a:defRPr>
            </a:lvl1pPr>
          </a:lstStyle>
          <a:p>
            <a:pPr>
              <a:defRPr/>
            </a:pPr>
            <a:r>
              <a:rPr lang="es-ES"/>
              <a:t>Armando Villacorta Cavero</a:t>
            </a:r>
            <a:endParaRPr lang="es-ES"/>
          </a:p>
        </p:txBody>
      </p:sp>
      <p:sp>
        <p:nvSpPr>
          <p:cNvPr id="23" name="22 Marcador de número de diapositiva"/>
          <p:cNvSpPr>
            <a:spLocks noGrp="1"/>
          </p:cNvSpPr>
          <p:nvPr>
            <p:ph type="sldNum" sz="quarter" idx="4"/>
          </p:nvPr>
        </p:nvSpPr>
        <p:spPr>
          <a:xfrm>
            <a:off x="612775" y="6356350"/>
            <a:ext cx="1981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400">
                <a:solidFill>
                  <a:schemeClr val="tx2"/>
                </a:solidFill>
                <a:latin typeface="Gill Sans MT" panose="020B0502020104020203" pitchFamily="34" charset="0"/>
              </a:defRPr>
            </a:lvl1pPr>
          </a:lstStyle>
          <a:p>
            <a:pPr>
              <a:defRPr/>
            </a:pPr>
            <a:fld id="{65295291-8E82-468D-AD28-8C9BBE1493E8}" type="slidenum">
              <a:rPr lang="es-ES" altLang="es-PE"/>
              <a:pPr>
                <a:defRPr/>
              </a:pPr>
              <a:t>‹Nº›</a:t>
            </a:fld>
            <a:endParaRPr lang="es-ES" altLang="es-PE"/>
          </a:p>
        </p:txBody>
      </p:sp>
      <p:sp>
        <p:nvSpPr>
          <p:cNvPr id="1031" name="27 Conector recto"/>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s-PE"/>
          </a:p>
        </p:txBody>
      </p:sp>
      <p:sp>
        <p:nvSpPr>
          <p:cNvPr id="1032" name="28 Conector recto"/>
          <p:cNvSpPr>
            <a:spLocks noChangeShapeType="1"/>
          </p:cNvSpPr>
          <p:nvPr/>
        </p:nvSpPr>
        <p:spPr bwMode="auto">
          <a:xfrm>
            <a:off x="457200" y="1143000"/>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s-PE"/>
          </a:p>
        </p:txBody>
      </p:sp>
      <p:sp>
        <p:nvSpPr>
          <p:cNvPr id="10" name="9 Triángulo isósceles"/>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 bg1="lt1" tx1="dk1" bg2="lt2" tx2="dk2" accent1="accent1" accent2="accent2" accent3="accent3" accent4="accent4" accent5="accent5" accent6="accent6" hlink="hlink" folHlink="folHlink"/>
  <p:sldLayoutIdLst>
    <p:sldLayoutId id="2147484118" r:id="rId1"/>
    <p:sldLayoutId id="2147484119" r:id="rId2"/>
    <p:sldLayoutId id="2147484120" r:id="rId3"/>
    <p:sldLayoutId id="2147484115" r:id="rId4"/>
    <p:sldLayoutId id="2147484116" r:id="rId5"/>
    <p:sldLayoutId id="2147484121" r:id="rId6"/>
    <p:sldLayoutId id="2147484122" r:id="rId7"/>
    <p:sldLayoutId id="2147484123" r:id="rId8"/>
    <p:sldLayoutId id="2147484124" r:id="rId9"/>
    <p:sldLayoutId id="2147484117" r:id="rId10"/>
    <p:sldLayoutId id="2147484125" r:id="rId11"/>
    <p:sldLayoutId id="2147484126" r:id="rId12"/>
    <p:sldLayoutId id="2147484127" r:id="rId13"/>
    <p:sldLayoutId id="2147484128" r:id="rId14"/>
  </p:sldLayoutIdLst>
  <p:hf hdr="0" dt="0"/>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rtl="0" eaLnBrk="0" fontAlgn="base" hangingPunct="0">
        <a:spcBef>
          <a:spcPts val="600"/>
        </a:spcBef>
        <a:spcAft>
          <a:spcPct val="0"/>
        </a:spcAft>
        <a:buClr>
          <a:schemeClr val="accent1"/>
        </a:buClr>
        <a:buSzPct val="76000"/>
        <a:buFont typeface="Wingdings 3" panose="05040102010807070707"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anose="05040102010807070707"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anose="050401020108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anose="05000000000000000000" pitchFamily="2" charset="2"/>
        <a:buChar char=""/>
        <a:defRPr sz="2000"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anose="05000000000000000000"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tags" Target="../tags/tag3.xml"/><Relationship Id="rId7" Type="http://schemas.openxmlformats.org/officeDocument/2006/relationships/image" Target="../media/image73.gif"/><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8.xml"/><Relationship Id="rId5" Type="http://schemas.openxmlformats.org/officeDocument/2006/relationships/slideLayout" Target="../slideLayouts/slideLayout13.xml"/><Relationship Id="rId4" Type="http://schemas.openxmlformats.org/officeDocument/2006/relationships/tags" Target="../tags/tag4.xml"/><Relationship Id="rId9" Type="http://schemas.openxmlformats.org/officeDocument/2006/relationships/image" Target="../media/image7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tags" Target="../tags/tag7.xml"/><Relationship Id="rId7" Type="http://schemas.openxmlformats.org/officeDocument/2006/relationships/image" Target="../media/image73.gif"/><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9.xml"/><Relationship Id="rId5" Type="http://schemas.openxmlformats.org/officeDocument/2006/relationships/slideLayout" Target="../slideLayouts/slideLayout13.xml"/><Relationship Id="rId4" Type="http://schemas.openxmlformats.org/officeDocument/2006/relationships/tags" Target="../tags/tag8.xml"/><Relationship Id="rId9" Type="http://schemas.openxmlformats.org/officeDocument/2006/relationships/image" Target="../media/image75.png"/></Relationships>
</file>

<file path=ppt/slides/_rels/slide16.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tags" Target="../tags/tag11.xml"/><Relationship Id="rId7" Type="http://schemas.openxmlformats.org/officeDocument/2006/relationships/image" Target="../media/image73.gif"/><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10.xml"/><Relationship Id="rId5" Type="http://schemas.openxmlformats.org/officeDocument/2006/relationships/slideLayout" Target="../slideLayouts/slideLayout13.xml"/><Relationship Id="rId4" Type="http://schemas.openxmlformats.org/officeDocument/2006/relationships/tags" Target="../tags/tag12.xml"/><Relationship Id="rId9" Type="http://schemas.openxmlformats.org/officeDocument/2006/relationships/image" Target="../media/image7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3" Type="http://schemas.openxmlformats.org/officeDocument/2006/relationships/image" Target="../media/image17.png"/><Relationship Id="rId18" Type="http://schemas.openxmlformats.org/officeDocument/2006/relationships/image" Target="../media/image22.png"/><Relationship Id="rId26" Type="http://schemas.openxmlformats.org/officeDocument/2006/relationships/image" Target="../media/image30.png"/><Relationship Id="rId39" Type="http://schemas.openxmlformats.org/officeDocument/2006/relationships/image" Target="../media/image43.png"/><Relationship Id="rId21" Type="http://schemas.openxmlformats.org/officeDocument/2006/relationships/image" Target="../media/image25.png"/><Relationship Id="rId34" Type="http://schemas.openxmlformats.org/officeDocument/2006/relationships/image" Target="../media/image38.png"/><Relationship Id="rId42" Type="http://schemas.openxmlformats.org/officeDocument/2006/relationships/image" Target="../media/image46.png"/><Relationship Id="rId47" Type="http://schemas.openxmlformats.org/officeDocument/2006/relationships/image" Target="../media/image51.png"/><Relationship Id="rId50" Type="http://schemas.openxmlformats.org/officeDocument/2006/relationships/image" Target="../media/image54.png"/><Relationship Id="rId55" Type="http://schemas.openxmlformats.org/officeDocument/2006/relationships/image" Target="../media/image59.png"/><Relationship Id="rId7" Type="http://schemas.openxmlformats.org/officeDocument/2006/relationships/image" Target="../media/image11.png"/><Relationship Id="rId2" Type="http://schemas.openxmlformats.org/officeDocument/2006/relationships/notesSlide" Target="../notesSlides/notesSlide2.xml"/><Relationship Id="rId16" Type="http://schemas.openxmlformats.org/officeDocument/2006/relationships/image" Target="../media/image20.png"/><Relationship Id="rId29" Type="http://schemas.openxmlformats.org/officeDocument/2006/relationships/image" Target="../media/image33.png"/><Relationship Id="rId11" Type="http://schemas.openxmlformats.org/officeDocument/2006/relationships/image" Target="../media/image15.png"/><Relationship Id="rId24" Type="http://schemas.openxmlformats.org/officeDocument/2006/relationships/image" Target="../media/image28.png"/><Relationship Id="rId32" Type="http://schemas.openxmlformats.org/officeDocument/2006/relationships/image" Target="../media/image36.png"/><Relationship Id="rId37" Type="http://schemas.openxmlformats.org/officeDocument/2006/relationships/image" Target="../media/image41.png"/><Relationship Id="rId40" Type="http://schemas.openxmlformats.org/officeDocument/2006/relationships/image" Target="../media/image44.png"/><Relationship Id="rId45" Type="http://schemas.openxmlformats.org/officeDocument/2006/relationships/image" Target="../media/image49.png"/><Relationship Id="rId53" Type="http://schemas.openxmlformats.org/officeDocument/2006/relationships/image" Target="../media/image57.png"/><Relationship Id="rId58" Type="http://schemas.openxmlformats.org/officeDocument/2006/relationships/image" Target="../media/image62.png"/><Relationship Id="rId5" Type="http://schemas.openxmlformats.org/officeDocument/2006/relationships/image" Target="../media/image9.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 Id="rId27" Type="http://schemas.openxmlformats.org/officeDocument/2006/relationships/image" Target="../media/image31.png"/><Relationship Id="rId30" Type="http://schemas.openxmlformats.org/officeDocument/2006/relationships/image" Target="../media/image34.png"/><Relationship Id="rId35" Type="http://schemas.openxmlformats.org/officeDocument/2006/relationships/image" Target="../media/image39.png"/><Relationship Id="rId43" Type="http://schemas.openxmlformats.org/officeDocument/2006/relationships/image" Target="../media/image47.png"/><Relationship Id="rId48" Type="http://schemas.openxmlformats.org/officeDocument/2006/relationships/image" Target="../media/image52.png"/><Relationship Id="rId56" Type="http://schemas.openxmlformats.org/officeDocument/2006/relationships/image" Target="../media/image60.png"/><Relationship Id="rId8" Type="http://schemas.openxmlformats.org/officeDocument/2006/relationships/image" Target="../media/image12.png"/><Relationship Id="rId51" Type="http://schemas.openxmlformats.org/officeDocument/2006/relationships/image" Target="../media/image55.png"/><Relationship Id="rId3" Type="http://schemas.openxmlformats.org/officeDocument/2006/relationships/image" Target="../media/image7.png"/><Relationship Id="rId12" Type="http://schemas.openxmlformats.org/officeDocument/2006/relationships/image" Target="../media/image16.png"/><Relationship Id="rId17" Type="http://schemas.openxmlformats.org/officeDocument/2006/relationships/image" Target="../media/image21.png"/><Relationship Id="rId25" Type="http://schemas.openxmlformats.org/officeDocument/2006/relationships/image" Target="../media/image29.png"/><Relationship Id="rId33" Type="http://schemas.openxmlformats.org/officeDocument/2006/relationships/image" Target="../media/image37.png"/><Relationship Id="rId38" Type="http://schemas.openxmlformats.org/officeDocument/2006/relationships/image" Target="../media/image42.png"/><Relationship Id="rId46" Type="http://schemas.openxmlformats.org/officeDocument/2006/relationships/image" Target="../media/image50.png"/><Relationship Id="rId59" Type="http://schemas.openxmlformats.org/officeDocument/2006/relationships/image" Target="../media/image63.png"/><Relationship Id="rId20" Type="http://schemas.openxmlformats.org/officeDocument/2006/relationships/image" Target="../media/image24.png"/><Relationship Id="rId41" Type="http://schemas.openxmlformats.org/officeDocument/2006/relationships/image" Target="../media/image45.png"/><Relationship Id="rId54" Type="http://schemas.openxmlformats.org/officeDocument/2006/relationships/image" Target="../media/image58.png"/><Relationship Id="rId1" Type="http://schemas.openxmlformats.org/officeDocument/2006/relationships/slideLayout" Target="../slideLayouts/slideLayout6.xml"/><Relationship Id="rId6" Type="http://schemas.openxmlformats.org/officeDocument/2006/relationships/image" Target="../media/image10.png"/><Relationship Id="rId15" Type="http://schemas.openxmlformats.org/officeDocument/2006/relationships/image" Target="../media/image19.png"/><Relationship Id="rId23" Type="http://schemas.openxmlformats.org/officeDocument/2006/relationships/image" Target="../media/image27.png"/><Relationship Id="rId28" Type="http://schemas.openxmlformats.org/officeDocument/2006/relationships/image" Target="../media/image32.png"/><Relationship Id="rId36" Type="http://schemas.openxmlformats.org/officeDocument/2006/relationships/image" Target="../media/image40.png"/><Relationship Id="rId49" Type="http://schemas.openxmlformats.org/officeDocument/2006/relationships/image" Target="../media/image53.png"/><Relationship Id="rId57" Type="http://schemas.openxmlformats.org/officeDocument/2006/relationships/image" Target="../media/image61.png"/><Relationship Id="rId10" Type="http://schemas.openxmlformats.org/officeDocument/2006/relationships/image" Target="../media/image14.png"/><Relationship Id="rId31" Type="http://schemas.openxmlformats.org/officeDocument/2006/relationships/image" Target="../media/image35.png"/><Relationship Id="rId44" Type="http://schemas.openxmlformats.org/officeDocument/2006/relationships/image" Target="../media/image48.png"/><Relationship Id="rId52" Type="http://schemas.openxmlformats.org/officeDocument/2006/relationships/image" Target="../media/image56.png"/><Relationship Id="rId60" Type="http://schemas.openxmlformats.org/officeDocument/2006/relationships/image" Target="../media/image6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81.emf"/></Relationships>
</file>

<file path=ppt/slides/_rels/slide3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6.gif"/><Relationship Id="rId2" Type="http://schemas.openxmlformats.org/officeDocument/2006/relationships/image" Target="../media/image65.wmf"/><Relationship Id="rId1" Type="http://schemas.openxmlformats.org/officeDocument/2006/relationships/slideLayout" Target="../slideLayouts/slideLayout6.xml"/><Relationship Id="rId5" Type="http://schemas.openxmlformats.org/officeDocument/2006/relationships/image" Target="../media/image68.jpeg"/><Relationship Id="rId4" Type="http://schemas.openxmlformats.org/officeDocument/2006/relationships/image" Target="../media/image67.jpeg"/></Relationships>
</file>

<file path=ppt/slides/_rels/slide50.xml.rels><?xml version="1.0" encoding="UTF-8" standalone="yes"?>
<Relationships xmlns="http://schemas.openxmlformats.org/package/2006/relationships"><Relationship Id="rId2" Type="http://schemas.openxmlformats.org/officeDocument/2006/relationships/image" Target="../media/image84.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9.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70.w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hyperlink" Target="http://www.animationfactory.com/en/search/close-up.mc?&amp;oid=4955776&amp;s=3376&amp;sc=3376&amp;st=3890&amp;category_id=E1H&amp;spage=136&amp;hoid=32a9b6708a810269ca25e4fab2c5fd4d"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2.gif"/><Relationship Id="rId5" Type="http://schemas.openxmlformats.org/officeDocument/2006/relationships/hyperlink" Target="http://www.animationfactory.com/en/search/close-up.mc?&amp;oid=4944367&amp;s=176&amp;sc=176&amp;st=195&amp;category_id=E1&amp;q=order&amp;spage=8&amp;hoid=52ce4849fb4ed5c174f1b450fc1ccf9a" TargetMode="External"/><Relationship Id="rId4" Type="http://schemas.openxmlformats.org/officeDocument/2006/relationships/image" Target="../media/image7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3 Marcador de número de diapositiva"/>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2F4BFD1-2FA3-455B-B0A3-773177F0C83C}" type="slidenum">
              <a:rPr lang="es-PE" smtClean="0">
                <a:solidFill>
                  <a:schemeClr val="tx2"/>
                </a:solidFill>
                <a:latin typeface="Gill Sans MT" panose="020B0502020104020203" pitchFamily="34" charset="0"/>
              </a:rPr>
              <a:pPr/>
              <a:t>1</a:t>
            </a:fld>
            <a:endParaRPr lang="es-PE" smtClean="0">
              <a:solidFill>
                <a:schemeClr val="tx2"/>
              </a:solidFill>
              <a:latin typeface="Gill Sans MT" panose="020B0502020104020203" pitchFamily="34" charset="0"/>
            </a:endParaRPr>
          </a:p>
        </p:txBody>
      </p:sp>
      <p:sp>
        <p:nvSpPr>
          <p:cNvPr id="2" name="Marcador de pie de página 1"/>
          <p:cNvSpPr>
            <a:spLocks noGrp="1"/>
          </p:cNvSpPr>
          <p:nvPr>
            <p:ph type="ftr" sz="quarter" idx="15"/>
          </p:nvPr>
        </p:nvSpPr>
        <p:spPr/>
        <p:txBody>
          <a:bodyPr/>
          <a:lstStyle/>
          <a:p>
            <a:pPr>
              <a:defRPr/>
            </a:pPr>
            <a:r>
              <a:rPr lang="es-PE"/>
              <a:t>Armando Villacorta Cavero</a:t>
            </a:r>
            <a:endParaRPr lang="es-PE"/>
          </a:p>
        </p:txBody>
      </p:sp>
      <p:sp>
        <p:nvSpPr>
          <p:cNvPr id="10" name="6 Proceso alternativo"/>
          <p:cNvSpPr/>
          <p:nvPr/>
        </p:nvSpPr>
        <p:spPr>
          <a:xfrm>
            <a:off x="4427984" y="4077072"/>
            <a:ext cx="4694202" cy="2467183"/>
          </a:xfrm>
          <a:prstGeom prst="flowChartAlternateProcess">
            <a:avLst/>
          </a:prstGeom>
          <a:solidFill>
            <a:schemeClr val="accent6">
              <a:lumMod val="60000"/>
              <a:lumOff val="40000"/>
              <a:alpha val="50000"/>
            </a:schemeClr>
          </a:solidFill>
        </p:spPr>
        <p:style>
          <a:lnRef idx="0">
            <a:schemeClr val="accent6"/>
          </a:lnRef>
          <a:fillRef idx="3">
            <a:schemeClr val="accent6"/>
          </a:fillRef>
          <a:effectRef idx="3">
            <a:schemeClr val="accent6"/>
          </a:effectRef>
          <a:fontRef idx="minor">
            <a:schemeClr val="lt1"/>
          </a:fontRef>
        </p:style>
        <p:txBody>
          <a:bodyPr anchor="ctr"/>
          <a:lstStyle/>
          <a:p>
            <a:pPr>
              <a:defRPr/>
            </a:pPr>
            <a:r>
              <a:rPr lang="es-ES_tradnl" sz="2000" b="1" dirty="0">
                <a:solidFill>
                  <a:schemeClr val="tx1"/>
                </a:solidFill>
              </a:rPr>
              <a:t>CONTENIDO:</a:t>
            </a:r>
          </a:p>
          <a:p>
            <a:pPr marL="457200" indent="-457200">
              <a:buFontTx/>
              <a:buAutoNum type="arabicPeriod"/>
              <a:defRPr/>
            </a:pPr>
            <a:r>
              <a:rPr lang="es-PE" sz="2000" b="1" dirty="0">
                <a:solidFill>
                  <a:schemeClr val="tx1"/>
                </a:solidFill>
              </a:rPr>
              <a:t>El Marco Conceptual y las Normas Internacionales de Información Financiera (NIIF):</a:t>
            </a:r>
            <a:br>
              <a:rPr lang="es-PE" sz="2000" b="1" dirty="0">
                <a:solidFill>
                  <a:schemeClr val="tx1"/>
                </a:solidFill>
              </a:rPr>
            </a:br>
            <a:r>
              <a:rPr lang="es-PE" sz="2000" b="1" dirty="0">
                <a:solidFill>
                  <a:schemeClr val="tx1"/>
                </a:solidFill>
              </a:rPr>
              <a:t>Más allá del Costo Histórico</a:t>
            </a:r>
          </a:p>
          <a:p>
            <a:pPr marL="457200" indent="-457200">
              <a:buFontTx/>
              <a:buAutoNum type="arabicPeriod"/>
              <a:defRPr/>
            </a:pPr>
            <a:r>
              <a:rPr lang="es-PE" sz="2000" b="1" dirty="0">
                <a:solidFill>
                  <a:schemeClr val="tx1"/>
                </a:solidFill>
              </a:rPr>
              <a:t>.  Entidad que Informa</a:t>
            </a:r>
          </a:p>
          <a:p>
            <a:pPr marL="457200" indent="-457200">
              <a:buFontTx/>
              <a:buAutoNum type="arabicPeriod"/>
              <a:defRPr/>
            </a:pPr>
            <a:r>
              <a:rPr lang="es-PE" sz="2000" b="1" dirty="0">
                <a:solidFill>
                  <a:schemeClr val="tx1"/>
                </a:solidFill>
              </a:rPr>
              <a:t>.  Elementos de los EE.FF.</a:t>
            </a:r>
          </a:p>
          <a:p>
            <a:pPr marL="457200" indent="-457200">
              <a:buFontTx/>
              <a:buAutoNum type="arabicPeriod"/>
              <a:defRPr/>
            </a:pPr>
            <a:r>
              <a:rPr lang="es-PE" sz="2000" b="1" dirty="0">
                <a:solidFill>
                  <a:schemeClr val="tx1"/>
                </a:solidFill>
              </a:rPr>
              <a:t>.  Medición</a:t>
            </a:r>
          </a:p>
          <a:p>
            <a:pPr marL="457200" indent="-457200">
              <a:buFontTx/>
              <a:buAutoNum type="arabicPeriod"/>
              <a:defRPr/>
            </a:pPr>
            <a:r>
              <a:rPr lang="es-PE" sz="2000" b="1" dirty="0">
                <a:solidFill>
                  <a:schemeClr val="tx1"/>
                </a:solidFill>
              </a:rPr>
              <a:t>.  </a:t>
            </a:r>
            <a:r>
              <a:rPr lang="es-PE" sz="2000" b="1" dirty="0" err="1">
                <a:solidFill>
                  <a:schemeClr val="tx1"/>
                </a:solidFill>
              </a:rPr>
              <a:t>Quizz</a:t>
            </a:r>
            <a:endParaRPr lang="es-PE" sz="2000" b="1" dirty="0">
              <a:solidFill>
                <a:schemeClr val="tx1"/>
              </a:solidFill>
            </a:endParaRPr>
          </a:p>
          <a:p>
            <a:pPr marL="457200" indent="-457200">
              <a:buFontTx/>
              <a:buAutoNum type="arabicPeriod"/>
              <a:defRPr/>
            </a:pPr>
            <a:endParaRPr lang="es-PE" sz="2000" dirty="0">
              <a:solidFill>
                <a:schemeClr val="tx1"/>
              </a:solidFill>
            </a:endParaRPr>
          </a:p>
        </p:txBody>
      </p:sp>
      <p:sp>
        <p:nvSpPr>
          <p:cNvPr id="11" name="6 Proceso alternativo"/>
          <p:cNvSpPr/>
          <p:nvPr/>
        </p:nvSpPr>
        <p:spPr>
          <a:xfrm>
            <a:off x="0" y="2348880"/>
            <a:ext cx="3707904" cy="2132901"/>
          </a:xfrm>
          <a:prstGeom prst="flowChartAlternateProcess">
            <a:avLst/>
          </a:prstGeom>
          <a:solidFill>
            <a:schemeClr val="accent6">
              <a:lumMod val="60000"/>
              <a:lumOff val="40000"/>
              <a:alpha val="50000"/>
            </a:schemeClr>
          </a:solidFill>
        </p:spPr>
        <p:style>
          <a:lnRef idx="0">
            <a:schemeClr val="accent6"/>
          </a:lnRef>
          <a:fillRef idx="3">
            <a:schemeClr val="accent6"/>
          </a:fillRef>
          <a:effectRef idx="3">
            <a:schemeClr val="accent6"/>
          </a:effectRef>
          <a:fontRef idx="minor">
            <a:schemeClr val="lt1"/>
          </a:fontRef>
        </p:style>
        <p:txBody>
          <a:bodyPr anchor="ctr"/>
          <a:lstStyle/>
          <a:p>
            <a:pPr>
              <a:defRPr/>
            </a:pPr>
            <a:r>
              <a:rPr lang="es-ES_tradnl" sz="2000" b="1" dirty="0">
                <a:solidFill>
                  <a:schemeClr val="tx1"/>
                </a:solidFill>
              </a:rPr>
              <a:t>PRIMER SEMINARIO TALLER NIIF: MARCO CONCEPTUAL</a:t>
            </a:r>
          </a:p>
          <a:p>
            <a:pPr>
              <a:defRPr/>
            </a:pPr>
            <a:r>
              <a:rPr lang="es-ES_tradnl" sz="2000" b="1" dirty="0">
                <a:solidFill>
                  <a:schemeClr val="tx1"/>
                </a:solidFill>
              </a:rPr>
              <a:t>PROFESOR: Mg CPC, Certificado en IFRS (ICAEW) </a:t>
            </a:r>
          </a:p>
          <a:p>
            <a:pPr>
              <a:defRPr/>
            </a:pPr>
            <a:r>
              <a:rPr lang="es-ES_tradnl" sz="2000" b="1" dirty="0">
                <a:solidFill>
                  <a:schemeClr val="tx1"/>
                </a:solidFill>
              </a:rPr>
              <a:t>Armando Villacorta Cavero</a:t>
            </a:r>
            <a:endParaRPr lang="es-PE" sz="20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5"/>
          <p:cNvSpPr>
            <a:spLocks noChangeArrowheads="1"/>
          </p:cNvSpPr>
          <p:nvPr>
            <p:custDataLst>
              <p:tags r:id="rId2"/>
            </p:custDataLst>
          </p:nvPr>
        </p:nvSpPr>
        <p:spPr bwMode="auto">
          <a:xfrm>
            <a:off x="-36513" y="1125538"/>
            <a:ext cx="9180513" cy="518318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912813">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defTabSz="912813">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defTabSz="912813">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defTabSz="912813">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defTabSz="912813">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defTabSz="912813"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defTabSz="912813"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defTabSz="912813"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defTabSz="912813"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algn="r" eaLnBrk="1" hangingPunct="1">
              <a:spcBef>
                <a:spcPct val="0"/>
              </a:spcBef>
              <a:buClrTx/>
              <a:buSzTx/>
              <a:buFontTx/>
              <a:buNone/>
            </a:pPr>
            <a:endParaRPr lang="es-EC" altLang="es-CO" sz="1800">
              <a:solidFill>
                <a:schemeClr val="bg1"/>
              </a:solidFill>
              <a:latin typeface="Calibri" panose="020F0502020204030204" pitchFamily="34" charset="0"/>
            </a:endParaRPr>
          </a:p>
        </p:txBody>
      </p:sp>
      <p:sp>
        <p:nvSpPr>
          <p:cNvPr id="30723" name="AutoShape 53"/>
          <p:cNvSpPr>
            <a:spLocks noChangeArrowheads="1"/>
          </p:cNvSpPr>
          <p:nvPr>
            <p:custDataLst>
              <p:tags r:id="rId3"/>
            </p:custDataLst>
          </p:nvPr>
        </p:nvSpPr>
        <p:spPr bwMode="auto">
          <a:xfrm>
            <a:off x="-36513" y="549275"/>
            <a:ext cx="1752601" cy="1427163"/>
          </a:xfrm>
          <a:prstGeom prst="roundRect">
            <a:avLst>
              <a:gd name="adj" fmla="val 50000"/>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defTabSz="912813">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defTabSz="912813">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defTabSz="912813">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defTabSz="912813">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defTabSz="912813">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defTabSz="912813"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defTabSz="912813"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defTabSz="912813"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defTabSz="912813"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eaLnBrk="1" hangingPunct="1">
              <a:spcBef>
                <a:spcPct val="0"/>
              </a:spcBef>
              <a:buClrTx/>
              <a:buSzTx/>
              <a:buFontTx/>
              <a:buNone/>
            </a:pPr>
            <a:endParaRPr lang="es-EC" altLang="es-CO" sz="1800">
              <a:solidFill>
                <a:schemeClr val="bg1"/>
              </a:solidFill>
              <a:latin typeface="Calibri" panose="020F0502020204030204" pitchFamily="34" charset="0"/>
            </a:endParaRPr>
          </a:p>
        </p:txBody>
      </p:sp>
      <p:pic>
        <p:nvPicPr>
          <p:cNvPr id="30724" name="Picture 61" descr="mundo"/>
          <p:cNvPicPr>
            <a:picLocks noChangeAspect="1" noChangeArrowheads="1" noCrop="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323850" y="692150"/>
            <a:ext cx="1001713"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2" descr="http://adpaascu.files.wordpress.com/2012/03/green-globe-jpg.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513" y="1557338"/>
            <a:ext cx="4319587"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2 Subtítulo"/>
          <p:cNvSpPr txBox="1">
            <a:spLocks/>
          </p:cNvSpPr>
          <p:nvPr/>
        </p:nvSpPr>
        <p:spPr bwMode="auto">
          <a:xfrm>
            <a:off x="3995738" y="1706563"/>
            <a:ext cx="482441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algn="ctr" eaLnBrk="1" hangingPunct="1">
              <a:spcBef>
                <a:spcPct val="20000"/>
              </a:spcBef>
              <a:buClrTx/>
              <a:buSzTx/>
              <a:buFont typeface="Arial" panose="020B0604020202020204" pitchFamily="34" charset="0"/>
              <a:buNone/>
            </a:pPr>
            <a:r>
              <a:rPr lang="es-ES" altLang="es-PE" sz="3200">
                <a:solidFill>
                  <a:schemeClr val="bg1"/>
                </a:solidFill>
                <a:latin typeface="Calibri" panose="020F0502020204030204" pitchFamily="34" charset="0"/>
              </a:rPr>
              <a:t>MARCO CONCEPTUAL 2020</a:t>
            </a:r>
          </a:p>
          <a:p>
            <a:pPr algn="ctr" eaLnBrk="1" hangingPunct="1">
              <a:spcBef>
                <a:spcPct val="20000"/>
              </a:spcBef>
              <a:buClrTx/>
              <a:buSzTx/>
              <a:buFont typeface="Arial" panose="020B0604020202020204" pitchFamily="34" charset="0"/>
              <a:buNone/>
            </a:pPr>
            <a:r>
              <a:rPr lang="es-ES" altLang="es-PE" sz="3200">
                <a:solidFill>
                  <a:schemeClr val="bg1"/>
                </a:solidFill>
                <a:latin typeface="Calibri" panose="020F0502020204030204" pitchFamily="34" charset="0"/>
              </a:rPr>
              <a:t>II. ENTIDAD QUE INFORMA</a:t>
            </a:r>
          </a:p>
          <a:p>
            <a:pPr eaLnBrk="1" hangingPunct="1">
              <a:spcBef>
                <a:spcPct val="20000"/>
              </a:spcBef>
              <a:buClrTx/>
              <a:buSzTx/>
              <a:buFont typeface="Arial" panose="020B0604020202020204" pitchFamily="34" charset="0"/>
              <a:buNone/>
            </a:pPr>
            <a:endParaRPr lang="es-ES" altLang="es-PE" sz="3200">
              <a:solidFill>
                <a:schemeClr val="bg1"/>
              </a:solidFill>
              <a:latin typeface="Calibri" panose="020F0502020204030204" pitchFamily="34" charset="0"/>
            </a:endParaRPr>
          </a:p>
        </p:txBody>
      </p:sp>
      <p:pic>
        <p:nvPicPr>
          <p:cNvPr id="30727" name="Imagen 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219700" y="3068638"/>
            <a:ext cx="2413000" cy="300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8" name="4 Marcador de pie de página"/>
          <p:cNvSpPr txBox="1">
            <a:spLocks/>
          </p:cNvSpPr>
          <p:nvPr/>
        </p:nvSpPr>
        <p:spPr bwMode="auto">
          <a:xfrm>
            <a:off x="2898775" y="6356350"/>
            <a:ext cx="3505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547688" indent="-2730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822325"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096963"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13716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1828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286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2743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2004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algn="ctr">
              <a:spcBef>
                <a:spcPct val="0"/>
              </a:spcBef>
              <a:buClrTx/>
              <a:buSzTx/>
              <a:buFontTx/>
              <a:buNone/>
            </a:pPr>
            <a:r>
              <a:rPr lang="es-PE" sz="1800">
                <a:latin typeface="Arial" panose="020B0604020202020204" pitchFamily="34" charset="0"/>
              </a:rPr>
              <a:t>Armando Villacorta Cavero</a:t>
            </a:r>
            <a:endParaRPr lang="es-ES" sz="1800">
              <a:latin typeface="Arial" panose="020B0604020202020204" pitchFamily="34" charset="0"/>
            </a:endParaRPr>
          </a:p>
        </p:txBody>
      </p:sp>
      <p:sp>
        <p:nvSpPr>
          <p:cNvPr id="30729" name="5 Marcador de número de diapositiva"/>
          <p:cNvSpPr txBox="1">
            <a:spLocks/>
          </p:cNvSpPr>
          <p:nvPr/>
        </p:nvSpPr>
        <p:spPr bwMode="auto">
          <a:xfrm>
            <a:off x="612775" y="6376988"/>
            <a:ext cx="1981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a:spcBef>
                <a:spcPct val="0"/>
              </a:spcBef>
              <a:buClrTx/>
              <a:buSzTx/>
              <a:buFontTx/>
              <a:buNone/>
            </a:pPr>
            <a:r>
              <a:rPr lang="es-ES" altLang="es-PE" sz="1200">
                <a:solidFill>
                  <a:schemeClr val="tx2"/>
                </a:solidFill>
              </a:rPr>
              <a:t>10</a:t>
            </a:r>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ítulo 1"/>
          <p:cNvSpPr>
            <a:spLocks noGrp="1"/>
          </p:cNvSpPr>
          <p:nvPr>
            <p:ph type="title"/>
          </p:nvPr>
        </p:nvSpPr>
        <p:spPr/>
        <p:txBody>
          <a:bodyPr/>
          <a:lstStyle/>
          <a:p>
            <a:r>
              <a:rPr lang="es-PE" altLang="es-PE" b="1" smtClean="0"/>
              <a:t>ENTIDAD QUE INFORMA</a:t>
            </a:r>
          </a:p>
        </p:txBody>
      </p:sp>
      <p:sp>
        <p:nvSpPr>
          <p:cNvPr id="32771" name="Rectángulo 2"/>
          <p:cNvSpPr>
            <a:spLocks noChangeArrowheads="1"/>
          </p:cNvSpPr>
          <p:nvPr/>
        </p:nvSpPr>
        <p:spPr bwMode="auto">
          <a:xfrm>
            <a:off x="457200" y="1484313"/>
            <a:ext cx="8147050" cy="36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s-PE" altLang="es-PE"/>
              <a:t>Una entidad que informa es una entidad a la que se le requiere, u opta, por preparar estados financieros. Una entidad que informa puede ser una única entidad o una parte de una entidad o puede comprender más de una entidad. Una entidad que informa no es necesariamente una entidad legal.</a:t>
            </a:r>
          </a:p>
          <a:p>
            <a:pPr algn="just" eaLnBrk="1" hangingPunct="1"/>
            <a:endParaRPr lang="es-PE" altLang="es-PE"/>
          </a:p>
          <a:p>
            <a:pPr algn="just" eaLnBrk="1" hangingPunct="1"/>
            <a:r>
              <a:rPr lang="es-PE" altLang="es-PE"/>
              <a:t> Algunas veces una entidad (controladora) tiene el control sobre otra entidad (subsidiaria). Si una entidad que informa comprende la controladora y sus subsidiarias, los estados financieros de la entidad que informa se denominan "estados financieros consolidados“. </a:t>
            </a:r>
          </a:p>
          <a:p>
            <a:pPr algn="just" eaLnBrk="1" hangingPunct="1"/>
            <a:endParaRPr lang="es-PE" altLang="es-PE"/>
          </a:p>
          <a:p>
            <a:pPr algn="just" eaLnBrk="1" hangingPunct="1"/>
            <a:r>
              <a:rPr lang="es-PE" altLang="es-PE"/>
              <a:t>Si la entidad que informa comprende dos o más entidades que no están vinculadas por relación controladora-subsidiaria, los estados financieros de la entidad que informa se denominan "estados financieros combinados".</a:t>
            </a:r>
          </a:p>
        </p:txBody>
      </p:sp>
      <p:sp>
        <p:nvSpPr>
          <p:cNvPr id="32772"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a:spcBef>
                <a:spcPct val="0"/>
              </a:spcBef>
              <a:buClrTx/>
              <a:buSzTx/>
              <a:buFontTx/>
              <a:buNone/>
            </a:pPr>
            <a:r>
              <a:rPr lang="es-CO" altLang="es-PE" sz="1200" smtClean="0">
                <a:solidFill>
                  <a:srgbClr val="898989"/>
                </a:solidFill>
                <a:latin typeface="Arial" panose="020B0604020202020204" pitchFamily="34" charset="0"/>
              </a:rPr>
              <a:t>11</a:t>
            </a:r>
          </a:p>
        </p:txBody>
      </p:sp>
      <p:sp>
        <p:nvSpPr>
          <p:cNvPr id="5" name="4 Marcador de pie de página"/>
          <p:cNvSpPr>
            <a:spLocks noGrp="1"/>
          </p:cNvSpPr>
          <p:nvPr>
            <p:ph type="ftr" sz="quarter" idx="10"/>
          </p:nvPr>
        </p:nvSpPr>
        <p:spPr bwMode="auto">
          <a:ln>
            <a:miter lim="800000"/>
            <a:headEnd/>
            <a:tailEnd/>
          </a:ln>
        </p:spPr>
        <p:txBody>
          <a:bodyPr wrap="square" lIns="91440" tIns="45720" rIns="91440" bIns="45720" numCol="1" anchor="t" anchorCtr="0" compatLnSpc="1">
            <a:prstTxWarp prst="textNoShape">
              <a:avLst/>
            </a:prstTxWarp>
          </a:bodyPr>
          <a:lstStyle/>
          <a:p>
            <a:pPr algn="ctr" fontAlgn="base">
              <a:spcBef>
                <a:spcPct val="0"/>
              </a:spcBef>
              <a:spcAft>
                <a:spcPct val="0"/>
              </a:spcAft>
              <a:defRPr/>
            </a:pPr>
            <a:r>
              <a:rPr lang="es-PE" dirty="0"/>
              <a:t>Armando Villacorta Cavero</a:t>
            </a:r>
            <a:endParaRPr lang="es-E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ítulo 1"/>
          <p:cNvSpPr>
            <a:spLocks noGrp="1"/>
          </p:cNvSpPr>
          <p:nvPr>
            <p:ph type="title"/>
          </p:nvPr>
        </p:nvSpPr>
        <p:spPr>
          <a:xfrm>
            <a:off x="684213" y="260350"/>
            <a:ext cx="8229600" cy="681038"/>
          </a:xfrm>
        </p:spPr>
        <p:txBody>
          <a:bodyPr/>
          <a:lstStyle/>
          <a:p>
            <a:pPr algn="ctr"/>
            <a:r>
              <a:rPr lang="es-PE" altLang="es-PE" sz="2400" b="1" smtClean="0">
                <a:latin typeface="Verdana" panose="020B0604030504040204" pitchFamily="34" charset="0"/>
                <a:ea typeface="Verdana" panose="020B0604030504040204" pitchFamily="34" charset="0"/>
                <a:cs typeface="Verdana" panose="020B0604030504040204" pitchFamily="34" charset="0"/>
              </a:rPr>
              <a:t>ENTIDAD INDIVIDUAL – EE.FF.</a:t>
            </a:r>
          </a:p>
        </p:txBody>
      </p:sp>
      <p:pic>
        <p:nvPicPr>
          <p:cNvPr id="33795" name="Imagen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1341438"/>
            <a:ext cx="436245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4 Marcador de pie de página"/>
          <p:cNvSpPr>
            <a:spLocks noGrp="1"/>
          </p:cNvSpPr>
          <p:nvPr>
            <p:ph type="ftr" sz="quarter" idx="10"/>
          </p:nvPr>
        </p:nvSpPr>
        <p:spPr bwMode="auto">
          <a:ln>
            <a:miter lim="800000"/>
            <a:headEnd/>
            <a:tailEnd/>
          </a:ln>
        </p:spPr>
        <p:txBody>
          <a:bodyPr wrap="square" lIns="91440" tIns="45720" rIns="91440" bIns="45720" numCol="1" anchor="t" anchorCtr="0" compatLnSpc="1">
            <a:prstTxWarp prst="textNoShape">
              <a:avLst/>
            </a:prstTxWarp>
          </a:bodyPr>
          <a:lstStyle/>
          <a:p>
            <a:pPr algn="ctr" fontAlgn="base">
              <a:spcBef>
                <a:spcPct val="0"/>
              </a:spcBef>
              <a:spcAft>
                <a:spcPct val="0"/>
              </a:spcAft>
              <a:defRPr/>
            </a:pPr>
            <a:r>
              <a:rPr lang="es-PE" dirty="0"/>
              <a:t>Armando Villacorta Cavero</a:t>
            </a:r>
            <a:endParaRPr lang="es-ES" dirty="0"/>
          </a:p>
        </p:txBody>
      </p:sp>
      <p:sp>
        <p:nvSpPr>
          <p:cNvPr id="33797" name="5 Marcador de número de diapositiva"/>
          <p:cNvSpPr>
            <a:spLocks noGrp="1"/>
          </p:cNvSpPr>
          <p:nvPr>
            <p:ph type="sldNum" sz="quarter" idx="11"/>
          </p:nvPr>
        </p:nvSpPr>
        <p:spPr bwMode="auto">
          <a:xfrm>
            <a:off x="612775" y="6376988"/>
            <a:ext cx="1981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a:spcBef>
                <a:spcPct val="0"/>
              </a:spcBef>
              <a:buClrTx/>
              <a:buSzTx/>
              <a:buFontTx/>
              <a:buNone/>
            </a:pPr>
            <a:r>
              <a:rPr lang="es-ES" altLang="es-PE" sz="1200" smtClean="0">
                <a:solidFill>
                  <a:schemeClr val="tx2"/>
                </a:solidFill>
              </a:rPr>
              <a:t>12</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Imagen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57438" y="1212850"/>
            <a:ext cx="4429125" cy="509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ítulo 1"/>
          <p:cNvSpPr>
            <a:spLocks noGrp="1"/>
          </p:cNvSpPr>
          <p:nvPr>
            <p:ph type="title"/>
          </p:nvPr>
        </p:nvSpPr>
        <p:spPr>
          <a:xfrm>
            <a:off x="684213" y="260350"/>
            <a:ext cx="8229600" cy="681038"/>
          </a:xfrm>
        </p:spPr>
        <p:txBody>
          <a:bodyPr/>
          <a:lstStyle/>
          <a:p>
            <a:pPr algn="ctr"/>
            <a:r>
              <a:rPr lang="es-PE" altLang="es-PE" sz="2400" b="1" smtClean="0">
                <a:latin typeface="Verdana" panose="020B0604030504040204" pitchFamily="34" charset="0"/>
                <a:ea typeface="Verdana" panose="020B0604030504040204" pitchFamily="34" charset="0"/>
                <a:cs typeface="Verdana" panose="020B0604030504040204" pitchFamily="34" charset="0"/>
              </a:rPr>
              <a:t>ENTIDAD CONSOLIDADA – EE.FF.</a:t>
            </a:r>
          </a:p>
        </p:txBody>
      </p:sp>
      <p:sp>
        <p:nvSpPr>
          <p:cNvPr id="4" name="4 Marcador de pie de página"/>
          <p:cNvSpPr>
            <a:spLocks noGrp="1"/>
          </p:cNvSpPr>
          <p:nvPr>
            <p:ph type="ftr" sz="quarter" idx="10"/>
          </p:nvPr>
        </p:nvSpPr>
        <p:spPr bwMode="auto">
          <a:ln>
            <a:miter lim="800000"/>
            <a:headEnd/>
            <a:tailEnd/>
          </a:ln>
        </p:spPr>
        <p:txBody>
          <a:bodyPr wrap="square" lIns="91440" tIns="45720" rIns="91440" bIns="45720" numCol="1" anchor="t" anchorCtr="0" compatLnSpc="1">
            <a:prstTxWarp prst="textNoShape">
              <a:avLst/>
            </a:prstTxWarp>
          </a:bodyPr>
          <a:lstStyle/>
          <a:p>
            <a:pPr algn="ctr" fontAlgn="base">
              <a:spcBef>
                <a:spcPct val="0"/>
              </a:spcBef>
              <a:spcAft>
                <a:spcPct val="0"/>
              </a:spcAft>
              <a:defRPr/>
            </a:pPr>
            <a:r>
              <a:rPr lang="es-PE" dirty="0"/>
              <a:t>Armando Villacorta Cavero</a:t>
            </a:r>
            <a:endParaRPr lang="es-ES" dirty="0"/>
          </a:p>
        </p:txBody>
      </p:sp>
      <p:sp>
        <p:nvSpPr>
          <p:cNvPr id="34821" name="5 Marcador de número de diapositiva"/>
          <p:cNvSpPr>
            <a:spLocks noGrp="1"/>
          </p:cNvSpPr>
          <p:nvPr>
            <p:ph type="sldNum" sz="quarter" idx="11"/>
          </p:nvPr>
        </p:nvSpPr>
        <p:spPr bwMode="auto">
          <a:xfrm>
            <a:off x="612775" y="6376988"/>
            <a:ext cx="1981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a:spcBef>
                <a:spcPct val="0"/>
              </a:spcBef>
              <a:buClrTx/>
              <a:buSzTx/>
              <a:buFontTx/>
              <a:buNone/>
            </a:pPr>
            <a:r>
              <a:rPr lang="es-ES" altLang="es-PE" sz="1200" smtClean="0">
                <a:solidFill>
                  <a:schemeClr val="tx2"/>
                </a:solidFill>
              </a:rPr>
              <a:t>13</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Imagen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1268413"/>
            <a:ext cx="5486400"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ítulo 1"/>
          <p:cNvSpPr>
            <a:spLocks noGrp="1"/>
          </p:cNvSpPr>
          <p:nvPr>
            <p:ph type="title"/>
          </p:nvPr>
        </p:nvSpPr>
        <p:spPr>
          <a:xfrm>
            <a:off x="684213" y="260350"/>
            <a:ext cx="8229600" cy="681038"/>
          </a:xfrm>
        </p:spPr>
        <p:txBody>
          <a:bodyPr/>
          <a:lstStyle/>
          <a:p>
            <a:pPr algn="ctr"/>
            <a:r>
              <a:rPr lang="es-PE" altLang="es-PE" sz="2400" b="1" smtClean="0">
                <a:latin typeface="Verdana" panose="020B0604030504040204" pitchFamily="34" charset="0"/>
                <a:ea typeface="Verdana" panose="020B0604030504040204" pitchFamily="34" charset="0"/>
                <a:cs typeface="Verdana" panose="020B0604030504040204" pitchFamily="34" charset="0"/>
              </a:rPr>
              <a:t>ENTIDAD COMBINADA – EE.FF.</a:t>
            </a:r>
          </a:p>
        </p:txBody>
      </p:sp>
      <p:sp>
        <p:nvSpPr>
          <p:cNvPr id="4" name="4 Marcador de pie de página"/>
          <p:cNvSpPr>
            <a:spLocks noGrp="1"/>
          </p:cNvSpPr>
          <p:nvPr>
            <p:ph type="ftr" sz="quarter" idx="10"/>
          </p:nvPr>
        </p:nvSpPr>
        <p:spPr bwMode="auto">
          <a:ln>
            <a:miter lim="800000"/>
            <a:headEnd/>
            <a:tailEnd/>
          </a:ln>
        </p:spPr>
        <p:txBody>
          <a:bodyPr wrap="square" lIns="91440" tIns="45720" rIns="91440" bIns="45720" numCol="1" anchor="t" anchorCtr="0" compatLnSpc="1">
            <a:prstTxWarp prst="textNoShape">
              <a:avLst/>
            </a:prstTxWarp>
          </a:bodyPr>
          <a:lstStyle/>
          <a:p>
            <a:pPr algn="ctr" fontAlgn="base">
              <a:spcBef>
                <a:spcPct val="0"/>
              </a:spcBef>
              <a:spcAft>
                <a:spcPct val="0"/>
              </a:spcAft>
              <a:defRPr/>
            </a:pPr>
            <a:r>
              <a:rPr lang="es-PE" dirty="0"/>
              <a:t>Armando Villacorta Cavero</a:t>
            </a:r>
            <a:endParaRPr lang="es-ES" dirty="0"/>
          </a:p>
        </p:txBody>
      </p:sp>
      <p:sp>
        <p:nvSpPr>
          <p:cNvPr id="35845" name="5 Marcador de número de diapositiva"/>
          <p:cNvSpPr>
            <a:spLocks noGrp="1"/>
          </p:cNvSpPr>
          <p:nvPr>
            <p:ph type="sldNum" sz="quarter" idx="11"/>
          </p:nvPr>
        </p:nvSpPr>
        <p:spPr bwMode="auto">
          <a:xfrm>
            <a:off x="612775" y="6376988"/>
            <a:ext cx="1981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a:spcBef>
                <a:spcPct val="0"/>
              </a:spcBef>
              <a:buClrTx/>
              <a:buSzTx/>
              <a:buFontTx/>
              <a:buNone/>
            </a:pPr>
            <a:r>
              <a:rPr lang="es-ES" altLang="es-PE" sz="1200" smtClean="0">
                <a:solidFill>
                  <a:schemeClr val="tx2"/>
                </a:solidFill>
              </a:rPr>
              <a:t>14</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5"/>
          <p:cNvSpPr>
            <a:spLocks noChangeArrowheads="1"/>
          </p:cNvSpPr>
          <p:nvPr>
            <p:custDataLst>
              <p:tags r:id="rId2"/>
            </p:custDataLst>
          </p:nvPr>
        </p:nvSpPr>
        <p:spPr bwMode="auto">
          <a:xfrm>
            <a:off x="-36513" y="1125538"/>
            <a:ext cx="9180513" cy="518318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912813">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defTabSz="912813">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defTabSz="912813">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defTabSz="912813">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defTabSz="912813">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defTabSz="912813"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defTabSz="912813"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defTabSz="912813"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defTabSz="912813"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algn="r" eaLnBrk="1" hangingPunct="1">
              <a:spcBef>
                <a:spcPct val="0"/>
              </a:spcBef>
              <a:buClrTx/>
              <a:buSzTx/>
              <a:buFontTx/>
              <a:buNone/>
            </a:pPr>
            <a:endParaRPr lang="es-EC" altLang="es-CO" sz="1800">
              <a:solidFill>
                <a:schemeClr val="bg1"/>
              </a:solidFill>
              <a:latin typeface="Calibri" panose="020F0502020204030204" pitchFamily="34" charset="0"/>
            </a:endParaRPr>
          </a:p>
        </p:txBody>
      </p:sp>
      <p:sp>
        <p:nvSpPr>
          <p:cNvPr id="36867" name="AutoShape 53"/>
          <p:cNvSpPr>
            <a:spLocks noChangeArrowheads="1"/>
          </p:cNvSpPr>
          <p:nvPr>
            <p:custDataLst>
              <p:tags r:id="rId3"/>
            </p:custDataLst>
          </p:nvPr>
        </p:nvSpPr>
        <p:spPr bwMode="auto">
          <a:xfrm>
            <a:off x="-36513" y="549275"/>
            <a:ext cx="1752601" cy="1427163"/>
          </a:xfrm>
          <a:prstGeom prst="roundRect">
            <a:avLst>
              <a:gd name="adj" fmla="val 50000"/>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defTabSz="912813">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defTabSz="912813">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defTabSz="912813">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defTabSz="912813">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defTabSz="912813">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defTabSz="912813"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defTabSz="912813"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defTabSz="912813"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defTabSz="912813"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eaLnBrk="1" hangingPunct="1">
              <a:spcBef>
                <a:spcPct val="0"/>
              </a:spcBef>
              <a:buClrTx/>
              <a:buSzTx/>
              <a:buFontTx/>
              <a:buNone/>
            </a:pPr>
            <a:endParaRPr lang="es-EC" altLang="es-CO" sz="1800">
              <a:solidFill>
                <a:schemeClr val="bg1"/>
              </a:solidFill>
              <a:latin typeface="Calibri" panose="020F0502020204030204" pitchFamily="34" charset="0"/>
            </a:endParaRPr>
          </a:p>
        </p:txBody>
      </p:sp>
      <p:pic>
        <p:nvPicPr>
          <p:cNvPr id="36868" name="Picture 61" descr="mundo"/>
          <p:cNvPicPr>
            <a:picLocks noChangeAspect="1" noChangeArrowheads="1" noCrop="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323850" y="692150"/>
            <a:ext cx="1001713"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2" descr="http://adpaascu.files.wordpress.com/2012/03/green-globe-jpg.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513" y="1557338"/>
            <a:ext cx="4319587"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2 Subtítulo"/>
          <p:cNvSpPr txBox="1">
            <a:spLocks/>
          </p:cNvSpPr>
          <p:nvPr/>
        </p:nvSpPr>
        <p:spPr bwMode="auto">
          <a:xfrm>
            <a:off x="3924300" y="1706563"/>
            <a:ext cx="504031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algn="ctr" eaLnBrk="1" hangingPunct="1">
              <a:spcBef>
                <a:spcPct val="20000"/>
              </a:spcBef>
              <a:buClrTx/>
              <a:buSzTx/>
              <a:buFont typeface="Arial" panose="020B0604020202020204" pitchFamily="34" charset="0"/>
              <a:buNone/>
            </a:pPr>
            <a:r>
              <a:rPr lang="es-ES" altLang="es-PE" sz="3200">
                <a:solidFill>
                  <a:schemeClr val="bg1"/>
                </a:solidFill>
                <a:latin typeface="Calibri" panose="020F0502020204030204" pitchFamily="34" charset="0"/>
              </a:rPr>
              <a:t>MARCO CONCEPTUAL 2020</a:t>
            </a:r>
          </a:p>
          <a:p>
            <a:pPr algn="ctr" eaLnBrk="1" hangingPunct="1">
              <a:spcBef>
                <a:spcPct val="20000"/>
              </a:spcBef>
              <a:buClrTx/>
              <a:buSzTx/>
              <a:buFont typeface="Arial" panose="020B0604020202020204" pitchFamily="34" charset="0"/>
              <a:buNone/>
            </a:pPr>
            <a:r>
              <a:rPr lang="es-ES" altLang="es-PE" sz="3200">
                <a:solidFill>
                  <a:schemeClr val="bg1"/>
                </a:solidFill>
                <a:latin typeface="Calibri" panose="020F0502020204030204" pitchFamily="34" charset="0"/>
              </a:rPr>
              <a:t>III. ELEMENTOS DE LOS EE.FF.</a:t>
            </a:r>
          </a:p>
          <a:p>
            <a:pPr eaLnBrk="1" hangingPunct="1">
              <a:spcBef>
                <a:spcPct val="20000"/>
              </a:spcBef>
              <a:buClrTx/>
              <a:buSzTx/>
              <a:buFont typeface="Arial" panose="020B0604020202020204" pitchFamily="34" charset="0"/>
              <a:buNone/>
            </a:pPr>
            <a:endParaRPr lang="es-ES" altLang="es-PE" sz="3200">
              <a:solidFill>
                <a:schemeClr val="bg1"/>
              </a:solidFill>
              <a:latin typeface="Calibri" panose="020F0502020204030204" pitchFamily="34" charset="0"/>
            </a:endParaRPr>
          </a:p>
        </p:txBody>
      </p:sp>
      <p:pic>
        <p:nvPicPr>
          <p:cNvPr id="36871" name="Imagen 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219700" y="3068638"/>
            <a:ext cx="2413000" cy="300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2" name="4 Marcador de pie de página"/>
          <p:cNvSpPr txBox="1">
            <a:spLocks/>
          </p:cNvSpPr>
          <p:nvPr/>
        </p:nvSpPr>
        <p:spPr bwMode="auto">
          <a:xfrm>
            <a:off x="2898775" y="6356350"/>
            <a:ext cx="3505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547688" indent="-2730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822325"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096963"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13716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1828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286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2743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2004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algn="ctr">
              <a:spcBef>
                <a:spcPct val="0"/>
              </a:spcBef>
              <a:buClrTx/>
              <a:buSzTx/>
              <a:buFontTx/>
              <a:buNone/>
            </a:pPr>
            <a:r>
              <a:rPr lang="es-PE" sz="1800">
                <a:latin typeface="Arial" panose="020B0604020202020204" pitchFamily="34" charset="0"/>
              </a:rPr>
              <a:t>Armando Villacorta Cavero</a:t>
            </a:r>
            <a:endParaRPr lang="es-ES" sz="1800">
              <a:latin typeface="Arial" panose="020B0604020202020204" pitchFamily="34" charset="0"/>
            </a:endParaRPr>
          </a:p>
        </p:txBody>
      </p:sp>
      <p:sp>
        <p:nvSpPr>
          <p:cNvPr id="36873" name="5 Marcador de número de diapositiva"/>
          <p:cNvSpPr txBox="1">
            <a:spLocks/>
          </p:cNvSpPr>
          <p:nvPr/>
        </p:nvSpPr>
        <p:spPr bwMode="auto">
          <a:xfrm>
            <a:off x="612775" y="6376988"/>
            <a:ext cx="1981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a:spcBef>
                <a:spcPct val="0"/>
              </a:spcBef>
              <a:buClrTx/>
              <a:buSzTx/>
              <a:buFontTx/>
              <a:buNone/>
            </a:pPr>
            <a:r>
              <a:rPr lang="es-ES" altLang="es-PE" sz="1200">
                <a:solidFill>
                  <a:schemeClr val="tx2"/>
                </a:solidFill>
              </a:rPr>
              <a:t>15</a:t>
            </a:r>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ítulo 1"/>
          <p:cNvSpPr>
            <a:spLocks noGrp="1"/>
          </p:cNvSpPr>
          <p:nvPr>
            <p:ph type="title"/>
          </p:nvPr>
        </p:nvSpPr>
        <p:spPr/>
        <p:txBody>
          <a:bodyPr/>
          <a:lstStyle/>
          <a:p>
            <a:r>
              <a:rPr lang="es-PE" altLang="es-PE" b="1" smtClean="0"/>
              <a:t>ELEMENTO DE LOS EE.FF.</a:t>
            </a:r>
          </a:p>
        </p:txBody>
      </p:sp>
      <p:pic>
        <p:nvPicPr>
          <p:cNvPr id="38915"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176338"/>
            <a:ext cx="755332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a:spcBef>
                <a:spcPct val="0"/>
              </a:spcBef>
              <a:buClrTx/>
              <a:buSzTx/>
              <a:buFontTx/>
              <a:buNone/>
            </a:pPr>
            <a:r>
              <a:rPr lang="es-CO" altLang="es-PE" sz="1200" smtClean="0">
                <a:solidFill>
                  <a:srgbClr val="898989"/>
                </a:solidFill>
                <a:latin typeface="Arial" panose="020B0604020202020204" pitchFamily="34" charset="0"/>
              </a:rPr>
              <a:t>16</a:t>
            </a:r>
          </a:p>
        </p:txBody>
      </p:sp>
      <p:sp>
        <p:nvSpPr>
          <p:cNvPr id="6" name="4 Marcador de pie de página"/>
          <p:cNvSpPr>
            <a:spLocks noGrp="1"/>
          </p:cNvSpPr>
          <p:nvPr>
            <p:ph type="ftr" sz="quarter" idx="10"/>
          </p:nvPr>
        </p:nvSpPr>
        <p:spPr bwMode="auto">
          <a:ln>
            <a:miter lim="800000"/>
            <a:headEnd/>
            <a:tailEnd/>
          </a:ln>
        </p:spPr>
        <p:txBody>
          <a:bodyPr wrap="square" lIns="91440" tIns="45720" rIns="91440" bIns="45720" numCol="1" anchor="t" anchorCtr="0" compatLnSpc="1">
            <a:prstTxWarp prst="textNoShape">
              <a:avLst/>
            </a:prstTxWarp>
          </a:bodyPr>
          <a:lstStyle/>
          <a:p>
            <a:pPr algn="ctr" fontAlgn="base">
              <a:spcBef>
                <a:spcPct val="0"/>
              </a:spcBef>
              <a:spcAft>
                <a:spcPct val="0"/>
              </a:spcAft>
              <a:defRPr/>
            </a:pPr>
            <a:r>
              <a:rPr lang="es-PE" dirty="0"/>
              <a:t>Armando Villacorta Cavero</a:t>
            </a:r>
            <a:endParaRPr lang="es-E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ítulo 1"/>
          <p:cNvSpPr>
            <a:spLocks noGrp="1"/>
          </p:cNvSpPr>
          <p:nvPr>
            <p:ph type="title"/>
          </p:nvPr>
        </p:nvSpPr>
        <p:spPr/>
        <p:txBody>
          <a:bodyPr/>
          <a:lstStyle/>
          <a:p>
            <a:r>
              <a:rPr lang="es-PE" altLang="es-PE" b="1" smtClean="0"/>
              <a:t>ELEMENTO DE LOS EE.FF.</a:t>
            </a:r>
          </a:p>
        </p:txBody>
      </p:sp>
      <p:sp>
        <p:nvSpPr>
          <p:cNvPr id="39939" name="Rectángulo 3"/>
          <p:cNvSpPr>
            <a:spLocks noChangeArrowheads="1"/>
          </p:cNvSpPr>
          <p:nvPr/>
        </p:nvSpPr>
        <p:spPr bwMode="auto">
          <a:xfrm>
            <a:off x="611188" y="1687513"/>
            <a:ext cx="8075612"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buFontTx/>
              <a:buChar char="-"/>
            </a:pPr>
            <a:r>
              <a:rPr lang="es-PE" altLang="es-PE"/>
              <a:t>Se dirige el uso de un recurso económico si tiene el derecho a utilizar ese recurso económico en sus actividades, o permitir que un tercero utilice para sus actividades dicho recurso económico. </a:t>
            </a:r>
          </a:p>
          <a:p>
            <a:pPr algn="just" eaLnBrk="1" hangingPunct="1">
              <a:buFontTx/>
              <a:buChar char="-"/>
            </a:pPr>
            <a:r>
              <a:rPr lang="es-PE" altLang="es-PE"/>
              <a:t>Tiene la capacidad presente de impedir que terceros lo utilicen y obtengan los beneficios de dicho recurso económico, esos BEF deben ir a la entidad (directa o indirectamente) en lugar de a un tercero.</a:t>
            </a:r>
          </a:p>
        </p:txBody>
      </p:sp>
      <p:sp>
        <p:nvSpPr>
          <p:cNvPr id="39940" name="CuadroTexto 4"/>
          <p:cNvSpPr txBox="1">
            <a:spLocks noChangeArrowheads="1"/>
          </p:cNvSpPr>
          <p:nvPr/>
        </p:nvSpPr>
        <p:spPr bwMode="auto">
          <a:xfrm>
            <a:off x="457200" y="1263650"/>
            <a:ext cx="2817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PE" altLang="es-PE" b="1"/>
              <a:t>CONTROL ECONOMICO</a:t>
            </a:r>
          </a:p>
        </p:txBody>
      </p:sp>
      <p:sp>
        <p:nvSpPr>
          <p:cNvPr id="39941" name="Rectángulo 5"/>
          <p:cNvSpPr>
            <a:spLocks noChangeArrowheads="1"/>
          </p:cNvSpPr>
          <p:nvPr/>
        </p:nvSpPr>
        <p:spPr bwMode="auto">
          <a:xfrm>
            <a:off x="646113" y="3933825"/>
            <a:ext cx="817403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s-PE" altLang="es-PE"/>
              <a:t>Es el derecho o el grupo de derechos, las obligaciones o el grupo de obligaciones o el grupo de derechos y obligaciones, a los que aplican los conceptos de reconocimiento y medición. </a:t>
            </a:r>
          </a:p>
          <a:p>
            <a:pPr algn="just" eaLnBrk="1" hangingPunct="1"/>
            <a:r>
              <a:rPr lang="es-PE" altLang="es-PE"/>
              <a:t>En algunas circunstancias, puede ser apropiado seleccionar una unidad de cuenta para el reconocimiento y otra diferente para la medición. Para la presentación e información a revelar, puede ser necesario agregar o separar los activos, pasivos, ingresos y gastos en sus componentes </a:t>
            </a:r>
          </a:p>
          <a:p>
            <a:pPr algn="just" eaLnBrk="1" hangingPunct="1"/>
            <a:r>
              <a:rPr lang="es-PE" altLang="es-PE"/>
              <a:t>Ejemplo: Activos y componentes de PPE</a:t>
            </a:r>
          </a:p>
        </p:txBody>
      </p:sp>
      <p:sp>
        <p:nvSpPr>
          <p:cNvPr id="39942" name="CuadroTexto 6"/>
          <p:cNvSpPr txBox="1">
            <a:spLocks noChangeArrowheads="1"/>
          </p:cNvSpPr>
          <p:nvPr/>
        </p:nvSpPr>
        <p:spPr bwMode="auto">
          <a:xfrm>
            <a:off x="539750" y="3529013"/>
            <a:ext cx="2474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PE" altLang="es-PE" b="1"/>
              <a:t>UNIDAD DE CUENTA</a:t>
            </a:r>
          </a:p>
        </p:txBody>
      </p:sp>
      <p:sp>
        <p:nvSpPr>
          <p:cNvPr id="39943"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a:spcBef>
                <a:spcPct val="0"/>
              </a:spcBef>
              <a:buClrTx/>
              <a:buSzTx/>
              <a:buFontTx/>
              <a:buNone/>
            </a:pPr>
            <a:r>
              <a:rPr lang="es-CO" altLang="es-PE" sz="1200" smtClean="0">
                <a:solidFill>
                  <a:srgbClr val="898989"/>
                </a:solidFill>
                <a:latin typeface="Arial" panose="020B0604020202020204" pitchFamily="34" charset="0"/>
              </a:rPr>
              <a:t>17</a:t>
            </a:r>
          </a:p>
        </p:txBody>
      </p:sp>
      <p:sp>
        <p:nvSpPr>
          <p:cNvPr id="9" name="4 Marcador de pie de página"/>
          <p:cNvSpPr>
            <a:spLocks noGrp="1"/>
          </p:cNvSpPr>
          <p:nvPr>
            <p:ph type="ftr" sz="quarter" idx="10"/>
          </p:nvPr>
        </p:nvSpPr>
        <p:spPr bwMode="auto">
          <a:ln>
            <a:miter lim="800000"/>
            <a:headEnd/>
            <a:tailEnd/>
          </a:ln>
        </p:spPr>
        <p:txBody>
          <a:bodyPr wrap="square" lIns="91440" tIns="45720" rIns="91440" bIns="45720" numCol="1" anchor="t" anchorCtr="0" compatLnSpc="1">
            <a:prstTxWarp prst="textNoShape">
              <a:avLst/>
            </a:prstTxWarp>
          </a:bodyPr>
          <a:lstStyle/>
          <a:p>
            <a:pPr algn="ctr" fontAlgn="base">
              <a:spcBef>
                <a:spcPct val="0"/>
              </a:spcBef>
              <a:spcAft>
                <a:spcPct val="0"/>
              </a:spcAft>
              <a:defRPr/>
            </a:pPr>
            <a:r>
              <a:rPr lang="es-PE" dirty="0"/>
              <a:t>Armando Villacorta Cavero</a:t>
            </a:r>
            <a:endParaRPr lang="es-E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ítulo 1"/>
          <p:cNvSpPr>
            <a:spLocks noGrp="1"/>
          </p:cNvSpPr>
          <p:nvPr>
            <p:ph type="title"/>
          </p:nvPr>
        </p:nvSpPr>
        <p:spPr>
          <a:xfrm>
            <a:off x="457200" y="228600"/>
            <a:ext cx="8229600" cy="823913"/>
          </a:xfrm>
        </p:spPr>
        <p:txBody>
          <a:bodyPr/>
          <a:lstStyle/>
          <a:p>
            <a:pPr algn="ctr"/>
            <a:r>
              <a:rPr lang="es-PE" altLang="es-PE" b="1" smtClean="0"/>
              <a:t>CASO PRACTICO</a:t>
            </a:r>
          </a:p>
        </p:txBody>
      </p:sp>
      <p:graphicFrame>
        <p:nvGraphicFramePr>
          <p:cNvPr id="4" name="Tabla 3"/>
          <p:cNvGraphicFramePr>
            <a:graphicFrameLocks noGrp="1"/>
          </p:cNvGraphicFramePr>
          <p:nvPr/>
        </p:nvGraphicFramePr>
        <p:xfrm>
          <a:off x="1403350" y="1773238"/>
          <a:ext cx="6264275" cy="3816350"/>
        </p:xfrm>
        <a:graphic>
          <a:graphicData uri="http://schemas.openxmlformats.org/drawingml/2006/table">
            <a:tbl>
              <a:tblPr>
                <a:tableStyleId>{5C22544A-7EE6-4342-B048-85BDC9FD1C3A}</a:tableStyleId>
              </a:tblPr>
              <a:tblGrid>
                <a:gridCol w="2507772"/>
                <a:gridCol w="1873090"/>
                <a:gridCol w="371523"/>
                <a:gridCol w="371523"/>
                <a:gridCol w="412801"/>
                <a:gridCol w="371523"/>
                <a:gridCol w="356042"/>
              </a:tblGrid>
              <a:tr h="249668">
                <a:tc gridSpan="2">
                  <a:txBody>
                    <a:bodyPr/>
                    <a:lstStyle/>
                    <a:p>
                      <a:pPr algn="ctr" fontAlgn="b"/>
                      <a:r>
                        <a:rPr lang="es-PE" sz="1100" u="none" strike="noStrike">
                          <a:effectLst/>
                        </a:rPr>
                        <a:t>OPERACIÓN CONTABLE</a:t>
                      </a:r>
                      <a:endParaRPr lang="es-PE" sz="1100" b="0" i="0" u="none" strike="noStrike">
                        <a:solidFill>
                          <a:srgbClr val="000000"/>
                        </a:solidFill>
                        <a:effectLst/>
                        <a:latin typeface="Calibri" panose="020F0502020204030204" pitchFamily="34" charset="0"/>
                      </a:endParaRPr>
                    </a:p>
                  </a:txBody>
                  <a:tcPr marL="9524" marR="9524" marT="9525" marB="0" anchor="b"/>
                </a:tc>
                <a:tc hMerge="1">
                  <a:txBody>
                    <a:bodyPr/>
                    <a:lstStyle/>
                    <a:p>
                      <a:endParaRPr lang="es-PE"/>
                    </a:p>
                  </a:txBody>
                  <a:tcPr/>
                </a:tc>
                <a:tc>
                  <a:txBody>
                    <a:bodyPr/>
                    <a:lstStyle/>
                    <a:p>
                      <a:pPr algn="ctr" fontAlgn="b"/>
                      <a:r>
                        <a:rPr lang="es-PE" sz="1100" u="none" strike="noStrike">
                          <a:effectLst/>
                        </a:rPr>
                        <a:t>A</a:t>
                      </a:r>
                      <a:endParaRPr lang="es-PE" sz="1100" b="1" i="0" u="none" strike="noStrike">
                        <a:solidFill>
                          <a:srgbClr val="000000"/>
                        </a:solidFill>
                        <a:effectLst/>
                        <a:latin typeface="Calibri" panose="020F0502020204030204" pitchFamily="34" charset="0"/>
                      </a:endParaRPr>
                    </a:p>
                  </a:txBody>
                  <a:tcPr marL="9524" marR="9524" marT="9525" marB="0" anchor="b"/>
                </a:tc>
                <a:tc>
                  <a:txBody>
                    <a:bodyPr/>
                    <a:lstStyle/>
                    <a:p>
                      <a:pPr algn="ctr" fontAlgn="b"/>
                      <a:r>
                        <a:rPr lang="es-PE" sz="1100" u="none" strike="noStrike">
                          <a:effectLst/>
                        </a:rPr>
                        <a:t>P</a:t>
                      </a:r>
                      <a:endParaRPr lang="es-PE" sz="1100" b="1" i="0" u="none" strike="noStrike">
                        <a:solidFill>
                          <a:srgbClr val="000000"/>
                        </a:solidFill>
                        <a:effectLst/>
                        <a:latin typeface="Calibri" panose="020F0502020204030204" pitchFamily="34" charset="0"/>
                      </a:endParaRPr>
                    </a:p>
                  </a:txBody>
                  <a:tcPr marL="9524" marR="9524" marT="9525" marB="0" anchor="b"/>
                </a:tc>
                <a:tc>
                  <a:txBody>
                    <a:bodyPr/>
                    <a:lstStyle/>
                    <a:p>
                      <a:pPr algn="ctr" fontAlgn="b"/>
                      <a:r>
                        <a:rPr lang="es-PE" sz="1100" u="none" strike="noStrike">
                          <a:effectLst/>
                        </a:rPr>
                        <a:t>PT</a:t>
                      </a:r>
                      <a:endParaRPr lang="es-PE" sz="1100" b="1" i="0" u="none" strike="noStrike">
                        <a:solidFill>
                          <a:srgbClr val="000000"/>
                        </a:solidFill>
                        <a:effectLst/>
                        <a:latin typeface="Calibri" panose="020F0502020204030204" pitchFamily="34" charset="0"/>
                      </a:endParaRPr>
                    </a:p>
                  </a:txBody>
                  <a:tcPr marL="9524" marR="9524" marT="9525" marB="0" anchor="b"/>
                </a:tc>
                <a:tc>
                  <a:txBody>
                    <a:bodyPr/>
                    <a:lstStyle/>
                    <a:p>
                      <a:pPr algn="ctr" fontAlgn="b"/>
                      <a:r>
                        <a:rPr lang="es-PE" sz="1100" u="none" strike="noStrike">
                          <a:effectLst/>
                        </a:rPr>
                        <a:t>I</a:t>
                      </a:r>
                      <a:endParaRPr lang="es-PE" sz="1100" b="1" i="0" u="none" strike="noStrike">
                        <a:solidFill>
                          <a:srgbClr val="000000"/>
                        </a:solidFill>
                        <a:effectLst/>
                        <a:latin typeface="Calibri" panose="020F0502020204030204" pitchFamily="34" charset="0"/>
                      </a:endParaRPr>
                    </a:p>
                  </a:txBody>
                  <a:tcPr marL="9524" marR="9524" marT="9525" marB="0" anchor="b"/>
                </a:tc>
                <a:tc>
                  <a:txBody>
                    <a:bodyPr/>
                    <a:lstStyle/>
                    <a:p>
                      <a:pPr algn="ctr" fontAlgn="b"/>
                      <a:r>
                        <a:rPr lang="es-PE" sz="1100" u="none" strike="noStrike">
                          <a:effectLst/>
                        </a:rPr>
                        <a:t>G</a:t>
                      </a:r>
                      <a:endParaRPr lang="es-PE" sz="1100" b="1" i="0" u="none" strike="noStrike">
                        <a:solidFill>
                          <a:srgbClr val="000000"/>
                        </a:solidFill>
                        <a:effectLst/>
                        <a:latin typeface="Calibri" panose="020F0502020204030204" pitchFamily="34" charset="0"/>
                      </a:endParaRPr>
                    </a:p>
                  </a:txBody>
                  <a:tcPr marL="9524" marR="9524" marT="9525" marB="0" anchor="b"/>
                </a:tc>
              </a:tr>
              <a:tr h="237779">
                <a:tc>
                  <a:txBody>
                    <a:bodyPr/>
                    <a:lstStyle/>
                    <a:p>
                      <a:pPr algn="l" fontAlgn="b"/>
                      <a:r>
                        <a:rPr lang="es-PE" sz="1100" u="none" strike="noStrike">
                          <a:effectLst/>
                        </a:rPr>
                        <a:t>ACCIONES PREFERENTES</a:t>
                      </a:r>
                      <a:endParaRPr lang="es-PE" sz="1100" b="0" i="0" u="none" strike="noStrike">
                        <a:solidFill>
                          <a:srgbClr val="000000"/>
                        </a:solidFill>
                        <a:effectLst/>
                        <a:latin typeface="Calibri" panose="020F0502020204030204" pitchFamily="34" charset="0"/>
                      </a:endParaRPr>
                    </a:p>
                  </a:txBody>
                  <a:tcPr marL="9524" marR="9524" marT="9525" marB="0" anchor="b"/>
                </a:tc>
                <a:tc>
                  <a:txBody>
                    <a:bodyPr/>
                    <a:lstStyle/>
                    <a:p>
                      <a:pPr algn="l"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4" marR="9524" marT="9525" marB="0" anchor="b"/>
                </a:tc>
                <a:tc>
                  <a:txBody>
                    <a:bodyPr/>
                    <a:lstStyle/>
                    <a:p>
                      <a:pPr algn="l"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4" marR="9524" marT="9525" marB="0" anchor="b"/>
                </a:tc>
                <a:tc>
                  <a:txBody>
                    <a:bodyPr/>
                    <a:lstStyle/>
                    <a:p>
                      <a:pPr algn="l"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4" marR="9524" marT="9525" marB="0" anchor="b"/>
                </a:tc>
                <a:tc>
                  <a:txBody>
                    <a:bodyPr/>
                    <a:lstStyle/>
                    <a:p>
                      <a:pPr algn="l"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4" marR="9524" marT="9525" marB="0" anchor="b"/>
                </a:tc>
                <a:tc>
                  <a:txBody>
                    <a:bodyPr/>
                    <a:lstStyle/>
                    <a:p>
                      <a:pPr algn="l"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4" marR="9524" marT="9525" marB="0" anchor="b"/>
                </a:tc>
                <a:tc>
                  <a:txBody>
                    <a:bodyPr/>
                    <a:lstStyle/>
                    <a:p>
                      <a:pPr algn="l"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4" marR="9524" marT="9525" marB="0" anchor="b"/>
                </a:tc>
              </a:tr>
              <a:tr h="237779">
                <a:tc gridSpan="2">
                  <a:txBody>
                    <a:bodyPr/>
                    <a:lstStyle/>
                    <a:p>
                      <a:pPr algn="l" fontAlgn="b"/>
                      <a:r>
                        <a:rPr lang="es-PE" sz="1100" u="none" strike="noStrike">
                          <a:effectLst/>
                        </a:rPr>
                        <a:t>DEPRECIACION ACUMULADA</a:t>
                      </a:r>
                      <a:endParaRPr lang="es-PE" sz="1100" b="0" i="0" u="none" strike="noStrike">
                        <a:solidFill>
                          <a:srgbClr val="000000"/>
                        </a:solidFill>
                        <a:effectLst/>
                        <a:latin typeface="Calibri" panose="020F0502020204030204" pitchFamily="34" charset="0"/>
                      </a:endParaRPr>
                    </a:p>
                  </a:txBody>
                  <a:tcPr marL="9524" marR="9524" marT="9525" marB="0" anchor="b"/>
                </a:tc>
                <a:tc hMerge="1">
                  <a:txBody>
                    <a:bodyPr/>
                    <a:lstStyle/>
                    <a:p>
                      <a:endParaRPr lang="es-PE"/>
                    </a:p>
                  </a:txBody>
                  <a:tcPr/>
                </a:tc>
                <a:tc>
                  <a:txBody>
                    <a:bodyPr/>
                    <a:lstStyle/>
                    <a:p>
                      <a:pPr algn="l"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4" marR="9524" marT="9525" marB="0" anchor="b"/>
                </a:tc>
                <a:tc>
                  <a:txBody>
                    <a:bodyPr/>
                    <a:lstStyle/>
                    <a:p>
                      <a:pPr algn="l"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4" marR="9524" marT="9525" marB="0" anchor="b"/>
                </a:tc>
                <a:tc>
                  <a:txBody>
                    <a:bodyPr/>
                    <a:lstStyle/>
                    <a:p>
                      <a:pPr algn="l"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4" marR="9524" marT="9525" marB="0" anchor="b"/>
                </a:tc>
                <a:tc>
                  <a:txBody>
                    <a:bodyPr/>
                    <a:lstStyle/>
                    <a:p>
                      <a:pPr algn="l"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4" marR="9524" marT="9525" marB="0" anchor="b"/>
                </a:tc>
                <a:tc>
                  <a:txBody>
                    <a:bodyPr/>
                    <a:lstStyle/>
                    <a:p>
                      <a:pPr algn="l"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4" marR="9524" marT="9525" marB="0" anchor="b"/>
                </a:tc>
              </a:tr>
              <a:tr h="237779">
                <a:tc gridSpan="2">
                  <a:txBody>
                    <a:bodyPr/>
                    <a:lstStyle/>
                    <a:p>
                      <a:pPr algn="l" fontAlgn="b"/>
                      <a:r>
                        <a:rPr lang="es-PE" sz="1100" u="none" strike="noStrike">
                          <a:effectLst/>
                        </a:rPr>
                        <a:t>RECONOCIMIENTO DE INCOBRABLES</a:t>
                      </a:r>
                      <a:endParaRPr lang="es-PE" sz="1100" b="0" i="0" u="none" strike="noStrike">
                        <a:solidFill>
                          <a:srgbClr val="000000"/>
                        </a:solidFill>
                        <a:effectLst/>
                        <a:latin typeface="Calibri" panose="020F0502020204030204" pitchFamily="34" charset="0"/>
                      </a:endParaRPr>
                    </a:p>
                  </a:txBody>
                  <a:tcPr marL="9524" marR="9524" marT="9525" marB="0" anchor="b"/>
                </a:tc>
                <a:tc hMerge="1">
                  <a:txBody>
                    <a:bodyPr/>
                    <a:lstStyle/>
                    <a:p>
                      <a:endParaRPr lang="es-PE"/>
                    </a:p>
                  </a:txBody>
                  <a:tcPr/>
                </a:tc>
                <a:tc>
                  <a:txBody>
                    <a:bodyPr/>
                    <a:lstStyle/>
                    <a:p>
                      <a:pPr algn="l"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4" marR="9524" marT="9525" marB="0" anchor="b"/>
                </a:tc>
                <a:tc>
                  <a:txBody>
                    <a:bodyPr/>
                    <a:lstStyle/>
                    <a:p>
                      <a:pPr algn="l"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4" marR="9524" marT="9525" marB="0" anchor="b"/>
                </a:tc>
                <a:tc>
                  <a:txBody>
                    <a:bodyPr/>
                    <a:lstStyle/>
                    <a:p>
                      <a:pPr algn="l"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4" marR="9524" marT="9525" marB="0" anchor="b"/>
                </a:tc>
                <a:tc>
                  <a:txBody>
                    <a:bodyPr/>
                    <a:lstStyle/>
                    <a:p>
                      <a:pPr algn="l"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4" marR="9524" marT="9525" marB="0" anchor="b"/>
                </a:tc>
                <a:tc>
                  <a:txBody>
                    <a:bodyPr/>
                    <a:lstStyle/>
                    <a:p>
                      <a:pPr algn="l"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4" marR="9524" marT="9525" marB="0" anchor="b"/>
                </a:tc>
              </a:tr>
              <a:tr h="237779">
                <a:tc gridSpan="2">
                  <a:txBody>
                    <a:bodyPr/>
                    <a:lstStyle/>
                    <a:p>
                      <a:pPr algn="l" fontAlgn="b"/>
                      <a:r>
                        <a:rPr lang="es-PE" sz="1100" u="none" strike="noStrike">
                          <a:effectLst/>
                        </a:rPr>
                        <a:t>COMPRA DE ACCIONES EN LA BOLSA</a:t>
                      </a:r>
                      <a:endParaRPr lang="es-PE" sz="1100" b="0" i="0" u="none" strike="noStrike">
                        <a:solidFill>
                          <a:srgbClr val="000000"/>
                        </a:solidFill>
                        <a:effectLst/>
                        <a:latin typeface="Calibri" panose="020F0502020204030204" pitchFamily="34" charset="0"/>
                      </a:endParaRPr>
                    </a:p>
                  </a:txBody>
                  <a:tcPr marL="9524" marR="9524" marT="9525" marB="0" anchor="b"/>
                </a:tc>
                <a:tc hMerge="1">
                  <a:txBody>
                    <a:bodyPr/>
                    <a:lstStyle/>
                    <a:p>
                      <a:endParaRPr lang="es-PE"/>
                    </a:p>
                  </a:txBody>
                  <a:tcPr/>
                </a:tc>
                <a:tc>
                  <a:txBody>
                    <a:bodyPr/>
                    <a:lstStyle/>
                    <a:p>
                      <a:pPr algn="l"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4" marR="9524" marT="9525" marB="0" anchor="b"/>
                </a:tc>
                <a:tc>
                  <a:txBody>
                    <a:bodyPr/>
                    <a:lstStyle/>
                    <a:p>
                      <a:pPr algn="l"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4" marR="9524" marT="9525" marB="0" anchor="b"/>
                </a:tc>
                <a:tc>
                  <a:txBody>
                    <a:bodyPr/>
                    <a:lstStyle/>
                    <a:p>
                      <a:pPr algn="l"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4" marR="9524" marT="9525" marB="0" anchor="b"/>
                </a:tc>
                <a:tc>
                  <a:txBody>
                    <a:bodyPr/>
                    <a:lstStyle/>
                    <a:p>
                      <a:pPr algn="l"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4" marR="9524" marT="9525" marB="0" anchor="b"/>
                </a:tc>
                <a:tc>
                  <a:txBody>
                    <a:bodyPr/>
                    <a:lstStyle/>
                    <a:p>
                      <a:pPr algn="l"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4" marR="9524" marT="9525" marB="0" anchor="b"/>
                </a:tc>
              </a:tr>
              <a:tr h="237779">
                <a:tc>
                  <a:txBody>
                    <a:bodyPr/>
                    <a:lstStyle/>
                    <a:p>
                      <a:pPr algn="l" fontAlgn="b"/>
                      <a:r>
                        <a:rPr lang="es-PE" sz="1100" u="none" strike="noStrike">
                          <a:effectLst/>
                        </a:rPr>
                        <a:t>PLUSVALIA MERCANTIL</a:t>
                      </a:r>
                      <a:endParaRPr lang="es-PE" sz="1100" b="0" i="0" u="none" strike="noStrike">
                        <a:solidFill>
                          <a:srgbClr val="000000"/>
                        </a:solidFill>
                        <a:effectLst/>
                        <a:latin typeface="Calibri" panose="020F0502020204030204" pitchFamily="34" charset="0"/>
                      </a:endParaRPr>
                    </a:p>
                  </a:txBody>
                  <a:tcPr marL="9524" marR="9524" marT="9525" marB="0" anchor="b"/>
                </a:tc>
                <a:tc>
                  <a:txBody>
                    <a:bodyPr/>
                    <a:lstStyle/>
                    <a:p>
                      <a:pPr algn="l"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4" marR="9524" marT="9525" marB="0" anchor="b"/>
                </a:tc>
                <a:tc>
                  <a:txBody>
                    <a:bodyPr/>
                    <a:lstStyle/>
                    <a:p>
                      <a:pPr algn="l"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4" marR="9524" marT="9525" marB="0" anchor="b"/>
                </a:tc>
                <a:tc>
                  <a:txBody>
                    <a:bodyPr/>
                    <a:lstStyle/>
                    <a:p>
                      <a:pPr algn="l"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4" marR="9524" marT="9525" marB="0" anchor="b"/>
                </a:tc>
                <a:tc>
                  <a:txBody>
                    <a:bodyPr/>
                    <a:lstStyle/>
                    <a:p>
                      <a:pPr algn="l"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4" marR="9524" marT="9525" marB="0" anchor="b"/>
                </a:tc>
                <a:tc>
                  <a:txBody>
                    <a:bodyPr/>
                    <a:lstStyle/>
                    <a:p>
                      <a:pPr algn="l"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4" marR="9524" marT="9525" marB="0" anchor="b"/>
                </a:tc>
                <a:tc>
                  <a:txBody>
                    <a:bodyPr/>
                    <a:lstStyle/>
                    <a:p>
                      <a:pPr algn="l"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4" marR="9524" marT="9525" marB="0" anchor="b"/>
                </a:tc>
              </a:tr>
              <a:tr h="237779">
                <a:tc gridSpan="2">
                  <a:txBody>
                    <a:bodyPr/>
                    <a:lstStyle/>
                    <a:p>
                      <a:pPr algn="l" fontAlgn="b"/>
                      <a:r>
                        <a:rPr lang="es-PE" sz="1100" u="none" strike="noStrike">
                          <a:effectLst/>
                        </a:rPr>
                        <a:t>COMPRA DE PECERA PARA RECEPCION</a:t>
                      </a:r>
                      <a:endParaRPr lang="es-PE" sz="1100" b="0" i="0" u="none" strike="noStrike">
                        <a:solidFill>
                          <a:srgbClr val="000000"/>
                        </a:solidFill>
                        <a:effectLst/>
                        <a:latin typeface="Calibri" panose="020F0502020204030204" pitchFamily="34" charset="0"/>
                      </a:endParaRPr>
                    </a:p>
                  </a:txBody>
                  <a:tcPr marL="9524" marR="9524" marT="9525" marB="0" anchor="b"/>
                </a:tc>
                <a:tc hMerge="1">
                  <a:txBody>
                    <a:bodyPr/>
                    <a:lstStyle/>
                    <a:p>
                      <a:endParaRPr lang="es-PE"/>
                    </a:p>
                  </a:txBody>
                  <a:tcPr/>
                </a:tc>
                <a:tc>
                  <a:txBody>
                    <a:bodyPr/>
                    <a:lstStyle/>
                    <a:p>
                      <a:pPr algn="l"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4" marR="9524" marT="9525" marB="0" anchor="b"/>
                </a:tc>
                <a:tc>
                  <a:txBody>
                    <a:bodyPr/>
                    <a:lstStyle/>
                    <a:p>
                      <a:pPr algn="l"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4" marR="9524" marT="9525" marB="0" anchor="b"/>
                </a:tc>
                <a:tc>
                  <a:txBody>
                    <a:bodyPr/>
                    <a:lstStyle/>
                    <a:p>
                      <a:pPr algn="l"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4" marR="9524" marT="9525" marB="0" anchor="b"/>
                </a:tc>
                <a:tc>
                  <a:txBody>
                    <a:bodyPr/>
                    <a:lstStyle/>
                    <a:p>
                      <a:pPr algn="l"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4" marR="9524" marT="9525" marB="0" anchor="b"/>
                </a:tc>
                <a:tc>
                  <a:txBody>
                    <a:bodyPr/>
                    <a:lstStyle/>
                    <a:p>
                      <a:pPr algn="l"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4" marR="9524" marT="9525" marB="0" anchor="b"/>
                </a:tc>
              </a:tr>
              <a:tr h="237779">
                <a:tc gridSpan="2">
                  <a:txBody>
                    <a:bodyPr/>
                    <a:lstStyle/>
                    <a:p>
                      <a:pPr algn="l" fontAlgn="b"/>
                      <a:r>
                        <a:rPr lang="es-PE" sz="1100" u="none" strike="noStrike">
                          <a:effectLst/>
                        </a:rPr>
                        <a:t>EXCEDENTE DE REVALUACION</a:t>
                      </a:r>
                      <a:endParaRPr lang="es-PE" sz="1100" b="0" i="0" u="none" strike="noStrike">
                        <a:solidFill>
                          <a:srgbClr val="000000"/>
                        </a:solidFill>
                        <a:effectLst/>
                        <a:latin typeface="Calibri" panose="020F0502020204030204" pitchFamily="34" charset="0"/>
                      </a:endParaRPr>
                    </a:p>
                  </a:txBody>
                  <a:tcPr marL="9524" marR="9524" marT="9525" marB="0" anchor="b"/>
                </a:tc>
                <a:tc hMerge="1">
                  <a:txBody>
                    <a:bodyPr/>
                    <a:lstStyle/>
                    <a:p>
                      <a:endParaRPr lang="es-PE"/>
                    </a:p>
                  </a:txBody>
                  <a:tcPr/>
                </a:tc>
                <a:tc>
                  <a:txBody>
                    <a:bodyPr/>
                    <a:lstStyle/>
                    <a:p>
                      <a:pPr algn="l"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4" marR="9524" marT="9525" marB="0" anchor="b"/>
                </a:tc>
                <a:tc>
                  <a:txBody>
                    <a:bodyPr/>
                    <a:lstStyle/>
                    <a:p>
                      <a:pPr algn="l"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4" marR="9524" marT="9525" marB="0" anchor="b"/>
                </a:tc>
                <a:tc>
                  <a:txBody>
                    <a:bodyPr/>
                    <a:lstStyle/>
                    <a:p>
                      <a:pPr algn="l"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4" marR="9524" marT="9525" marB="0" anchor="b"/>
                </a:tc>
                <a:tc>
                  <a:txBody>
                    <a:bodyPr/>
                    <a:lstStyle/>
                    <a:p>
                      <a:pPr algn="l"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4" marR="9524" marT="9525" marB="0" anchor="b"/>
                </a:tc>
                <a:tc>
                  <a:txBody>
                    <a:bodyPr/>
                    <a:lstStyle/>
                    <a:p>
                      <a:pPr algn="l"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4" marR="9524" marT="9525" marB="0" anchor="b"/>
                </a:tc>
              </a:tr>
              <a:tr h="237779">
                <a:tc gridSpan="2">
                  <a:txBody>
                    <a:bodyPr/>
                    <a:lstStyle/>
                    <a:p>
                      <a:pPr algn="l" fontAlgn="b"/>
                      <a:r>
                        <a:rPr lang="es-PE" sz="1100" u="none" strike="noStrike">
                          <a:effectLst/>
                        </a:rPr>
                        <a:t>GANANCIA POR TENENCIA DE INVENTARIOS</a:t>
                      </a:r>
                      <a:endParaRPr lang="es-PE" sz="1100" b="0" i="0" u="none" strike="noStrike">
                        <a:solidFill>
                          <a:srgbClr val="000000"/>
                        </a:solidFill>
                        <a:effectLst/>
                        <a:latin typeface="Calibri" panose="020F0502020204030204" pitchFamily="34" charset="0"/>
                      </a:endParaRPr>
                    </a:p>
                  </a:txBody>
                  <a:tcPr marL="9524" marR="9524" marT="9525" marB="0" anchor="b"/>
                </a:tc>
                <a:tc hMerge="1">
                  <a:txBody>
                    <a:bodyPr/>
                    <a:lstStyle/>
                    <a:p>
                      <a:endParaRPr lang="es-PE"/>
                    </a:p>
                  </a:txBody>
                  <a:tcPr/>
                </a:tc>
                <a:tc>
                  <a:txBody>
                    <a:bodyPr/>
                    <a:lstStyle/>
                    <a:p>
                      <a:pPr algn="l"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4" marR="9524" marT="9525" marB="0" anchor="b"/>
                </a:tc>
                <a:tc>
                  <a:txBody>
                    <a:bodyPr/>
                    <a:lstStyle/>
                    <a:p>
                      <a:pPr algn="l"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4" marR="9524" marT="9525" marB="0" anchor="b"/>
                </a:tc>
                <a:tc>
                  <a:txBody>
                    <a:bodyPr/>
                    <a:lstStyle/>
                    <a:p>
                      <a:pPr algn="l"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4" marR="9524" marT="9525" marB="0" anchor="b"/>
                </a:tc>
                <a:tc>
                  <a:txBody>
                    <a:bodyPr/>
                    <a:lstStyle/>
                    <a:p>
                      <a:pPr algn="l"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4" marR="9524" marT="9525" marB="0" anchor="b"/>
                </a:tc>
                <a:tc>
                  <a:txBody>
                    <a:bodyPr/>
                    <a:lstStyle/>
                    <a:p>
                      <a:pPr algn="l"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4" marR="9524" marT="9525" marB="0" anchor="b"/>
                </a:tc>
              </a:tr>
              <a:tr h="237779">
                <a:tc>
                  <a:txBody>
                    <a:bodyPr/>
                    <a:lstStyle/>
                    <a:p>
                      <a:pPr algn="l" fontAlgn="b"/>
                      <a:r>
                        <a:rPr lang="es-PE" sz="1100" u="none" strike="noStrike">
                          <a:effectLst/>
                        </a:rPr>
                        <a:t>COSTO DE VEDA</a:t>
                      </a:r>
                      <a:endParaRPr lang="es-PE" sz="1100" b="0" i="0" u="none" strike="noStrike">
                        <a:solidFill>
                          <a:srgbClr val="000000"/>
                        </a:solidFill>
                        <a:effectLst/>
                        <a:latin typeface="Calibri" panose="020F0502020204030204" pitchFamily="34" charset="0"/>
                      </a:endParaRPr>
                    </a:p>
                  </a:txBody>
                  <a:tcPr marL="9524" marR="9524" marT="9525" marB="0" anchor="b"/>
                </a:tc>
                <a:tc>
                  <a:txBody>
                    <a:bodyPr/>
                    <a:lstStyle/>
                    <a:p>
                      <a:pPr algn="l"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4" marR="9524" marT="9525" marB="0" anchor="b"/>
                </a:tc>
                <a:tc>
                  <a:txBody>
                    <a:bodyPr/>
                    <a:lstStyle/>
                    <a:p>
                      <a:pPr algn="l"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4" marR="9524" marT="9525" marB="0" anchor="b"/>
                </a:tc>
                <a:tc>
                  <a:txBody>
                    <a:bodyPr/>
                    <a:lstStyle/>
                    <a:p>
                      <a:pPr algn="l"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4" marR="9524" marT="9525" marB="0" anchor="b"/>
                </a:tc>
                <a:tc>
                  <a:txBody>
                    <a:bodyPr/>
                    <a:lstStyle/>
                    <a:p>
                      <a:pPr algn="l"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4" marR="9524" marT="9525" marB="0" anchor="b"/>
                </a:tc>
                <a:tc>
                  <a:txBody>
                    <a:bodyPr/>
                    <a:lstStyle/>
                    <a:p>
                      <a:pPr algn="l"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4" marR="9524" marT="9525" marB="0" anchor="b"/>
                </a:tc>
                <a:tc>
                  <a:txBody>
                    <a:bodyPr/>
                    <a:lstStyle/>
                    <a:p>
                      <a:pPr algn="l"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4" marR="9524" marT="9525" marB="0" anchor="b"/>
                </a:tc>
              </a:tr>
              <a:tr h="237779">
                <a:tc gridSpan="2">
                  <a:txBody>
                    <a:bodyPr/>
                    <a:lstStyle/>
                    <a:p>
                      <a:pPr algn="l" fontAlgn="b"/>
                      <a:r>
                        <a:rPr lang="es-PE" sz="1100" u="none" strike="noStrike">
                          <a:effectLst/>
                        </a:rPr>
                        <a:t>IMPUESTO GENERAL A LAS VENTAS</a:t>
                      </a:r>
                      <a:endParaRPr lang="es-PE" sz="1100" b="0" i="0" u="none" strike="noStrike">
                        <a:solidFill>
                          <a:srgbClr val="000000"/>
                        </a:solidFill>
                        <a:effectLst/>
                        <a:latin typeface="Calibri" panose="020F0502020204030204" pitchFamily="34" charset="0"/>
                      </a:endParaRPr>
                    </a:p>
                  </a:txBody>
                  <a:tcPr marL="9524" marR="9524" marT="9525" marB="0" anchor="b"/>
                </a:tc>
                <a:tc hMerge="1">
                  <a:txBody>
                    <a:bodyPr/>
                    <a:lstStyle/>
                    <a:p>
                      <a:endParaRPr lang="es-PE"/>
                    </a:p>
                  </a:txBody>
                  <a:tcPr/>
                </a:tc>
                <a:tc>
                  <a:txBody>
                    <a:bodyPr/>
                    <a:lstStyle/>
                    <a:p>
                      <a:pPr algn="l"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4" marR="9524" marT="9525" marB="0" anchor="b"/>
                </a:tc>
                <a:tc>
                  <a:txBody>
                    <a:bodyPr/>
                    <a:lstStyle/>
                    <a:p>
                      <a:pPr algn="l"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4" marR="9524" marT="9525" marB="0" anchor="b"/>
                </a:tc>
                <a:tc>
                  <a:txBody>
                    <a:bodyPr/>
                    <a:lstStyle/>
                    <a:p>
                      <a:pPr algn="l"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4" marR="9524" marT="9525" marB="0" anchor="b"/>
                </a:tc>
                <a:tc>
                  <a:txBody>
                    <a:bodyPr/>
                    <a:lstStyle/>
                    <a:p>
                      <a:pPr algn="l"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4" marR="9524" marT="9525" marB="0" anchor="b"/>
                </a:tc>
                <a:tc>
                  <a:txBody>
                    <a:bodyPr/>
                    <a:lstStyle/>
                    <a:p>
                      <a:pPr algn="l"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4" marR="9524" marT="9525" marB="0" anchor="b"/>
                </a:tc>
              </a:tr>
              <a:tr h="237779">
                <a:tc gridSpan="2">
                  <a:txBody>
                    <a:bodyPr/>
                    <a:lstStyle/>
                    <a:p>
                      <a:pPr algn="l" fontAlgn="b"/>
                      <a:r>
                        <a:rPr lang="es-PE" sz="1100" u="none" strike="noStrike">
                          <a:effectLst/>
                        </a:rPr>
                        <a:t>PARTICIPACION DE LOS TRABAJADORES</a:t>
                      </a:r>
                      <a:endParaRPr lang="es-PE" sz="1100" b="0" i="0" u="none" strike="noStrike">
                        <a:solidFill>
                          <a:srgbClr val="000000"/>
                        </a:solidFill>
                        <a:effectLst/>
                        <a:latin typeface="Calibri" panose="020F0502020204030204" pitchFamily="34" charset="0"/>
                      </a:endParaRPr>
                    </a:p>
                  </a:txBody>
                  <a:tcPr marL="9524" marR="9524" marT="9525" marB="0" anchor="b"/>
                </a:tc>
                <a:tc hMerge="1">
                  <a:txBody>
                    <a:bodyPr/>
                    <a:lstStyle/>
                    <a:p>
                      <a:endParaRPr lang="es-PE"/>
                    </a:p>
                  </a:txBody>
                  <a:tcPr/>
                </a:tc>
                <a:tc>
                  <a:txBody>
                    <a:bodyPr/>
                    <a:lstStyle/>
                    <a:p>
                      <a:pPr algn="l"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4" marR="9524" marT="9525" marB="0" anchor="b"/>
                </a:tc>
                <a:tc>
                  <a:txBody>
                    <a:bodyPr/>
                    <a:lstStyle/>
                    <a:p>
                      <a:pPr algn="l"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4" marR="9524" marT="9525" marB="0" anchor="b"/>
                </a:tc>
                <a:tc>
                  <a:txBody>
                    <a:bodyPr/>
                    <a:lstStyle/>
                    <a:p>
                      <a:pPr algn="l"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4" marR="9524" marT="9525" marB="0" anchor="b"/>
                </a:tc>
                <a:tc>
                  <a:txBody>
                    <a:bodyPr/>
                    <a:lstStyle/>
                    <a:p>
                      <a:pPr algn="l"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4" marR="9524" marT="9525" marB="0" anchor="b"/>
                </a:tc>
                <a:tc>
                  <a:txBody>
                    <a:bodyPr/>
                    <a:lstStyle/>
                    <a:p>
                      <a:pPr algn="l"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4" marR="9524" marT="9525" marB="0" anchor="b"/>
                </a:tc>
              </a:tr>
              <a:tr h="237779">
                <a:tc gridSpan="2">
                  <a:txBody>
                    <a:bodyPr/>
                    <a:lstStyle/>
                    <a:p>
                      <a:pPr algn="l" fontAlgn="b"/>
                      <a:r>
                        <a:rPr lang="es-PE" sz="1100" u="none" strike="noStrike">
                          <a:effectLst/>
                        </a:rPr>
                        <a:t>ENAJENACION DE VEHICULO</a:t>
                      </a:r>
                      <a:endParaRPr lang="es-PE" sz="1100" b="0" i="0" u="none" strike="noStrike">
                        <a:solidFill>
                          <a:srgbClr val="000000"/>
                        </a:solidFill>
                        <a:effectLst/>
                        <a:latin typeface="Calibri" panose="020F0502020204030204" pitchFamily="34" charset="0"/>
                      </a:endParaRPr>
                    </a:p>
                  </a:txBody>
                  <a:tcPr marL="9524" marR="9524" marT="9525" marB="0" anchor="b"/>
                </a:tc>
                <a:tc hMerge="1">
                  <a:txBody>
                    <a:bodyPr/>
                    <a:lstStyle/>
                    <a:p>
                      <a:endParaRPr lang="es-PE"/>
                    </a:p>
                  </a:txBody>
                  <a:tcPr/>
                </a:tc>
                <a:tc>
                  <a:txBody>
                    <a:bodyPr/>
                    <a:lstStyle/>
                    <a:p>
                      <a:pPr algn="l"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4" marR="9524" marT="9525" marB="0" anchor="b"/>
                </a:tc>
                <a:tc>
                  <a:txBody>
                    <a:bodyPr/>
                    <a:lstStyle/>
                    <a:p>
                      <a:pPr algn="l"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4" marR="9524" marT="9525" marB="0" anchor="b"/>
                </a:tc>
                <a:tc>
                  <a:txBody>
                    <a:bodyPr/>
                    <a:lstStyle/>
                    <a:p>
                      <a:pPr algn="l"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4" marR="9524" marT="9525" marB="0" anchor="b"/>
                </a:tc>
                <a:tc>
                  <a:txBody>
                    <a:bodyPr/>
                    <a:lstStyle/>
                    <a:p>
                      <a:pPr algn="l"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4" marR="9524" marT="9525" marB="0" anchor="b"/>
                </a:tc>
                <a:tc>
                  <a:txBody>
                    <a:bodyPr/>
                    <a:lstStyle/>
                    <a:p>
                      <a:pPr algn="l"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4" marR="9524" marT="9525" marB="0" anchor="b"/>
                </a:tc>
              </a:tr>
              <a:tr h="237779">
                <a:tc gridSpan="2">
                  <a:txBody>
                    <a:bodyPr/>
                    <a:lstStyle/>
                    <a:p>
                      <a:pPr algn="l" fontAlgn="b"/>
                      <a:r>
                        <a:rPr lang="es-PE" sz="1100" u="none" strike="noStrike">
                          <a:effectLst/>
                        </a:rPr>
                        <a:t>DETERIORO DE MAQUINARIA</a:t>
                      </a:r>
                      <a:endParaRPr lang="es-PE" sz="1100" b="0" i="0" u="none" strike="noStrike">
                        <a:solidFill>
                          <a:srgbClr val="000000"/>
                        </a:solidFill>
                        <a:effectLst/>
                        <a:latin typeface="Calibri" panose="020F0502020204030204" pitchFamily="34" charset="0"/>
                      </a:endParaRPr>
                    </a:p>
                  </a:txBody>
                  <a:tcPr marL="9524" marR="9524" marT="9525" marB="0" anchor="b"/>
                </a:tc>
                <a:tc hMerge="1">
                  <a:txBody>
                    <a:bodyPr/>
                    <a:lstStyle/>
                    <a:p>
                      <a:endParaRPr lang="es-PE"/>
                    </a:p>
                  </a:txBody>
                  <a:tcPr/>
                </a:tc>
                <a:tc>
                  <a:txBody>
                    <a:bodyPr/>
                    <a:lstStyle/>
                    <a:p>
                      <a:pPr algn="l"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4" marR="9524" marT="9525" marB="0" anchor="b"/>
                </a:tc>
                <a:tc>
                  <a:txBody>
                    <a:bodyPr/>
                    <a:lstStyle/>
                    <a:p>
                      <a:pPr algn="l"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4" marR="9524" marT="9525" marB="0" anchor="b"/>
                </a:tc>
                <a:tc>
                  <a:txBody>
                    <a:bodyPr/>
                    <a:lstStyle/>
                    <a:p>
                      <a:pPr algn="l"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4" marR="9524" marT="9525" marB="0" anchor="b"/>
                </a:tc>
                <a:tc>
                  <a:txBody>
                    <a:bodyPr/>
                    <a:lstStyle/>
                    <a:p>
                      <a:pPr algn="l"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4" marR="9524" marT="9525" marB="0" anchor="b"/>
                </a:tc>
                <a:tc>
                  <a:txBody>
                    <a:bodyPr/>
                    <a:lstStyle/>
                    <a:p>
                      <a:pPr algn="l"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4" marR="9524" marT="9525" marB="0" anchor="b"/>
                </a:tc>
              </a:tr>
              <a:tr h="237779">
                <a:tc gridSpan="2">
                  <a:txBody>
                    <a:bodyPr/>
                    <a:lstStyle/>
                    <a:p>
                      <a:pPr algn="l" fontAlgn="b"/>
                      <a:r>
                        <a:rPr lang="es-PE" sz="1100" u="none" strike="noStrike">
                          <a:effectLst/>
                        </a:rPr>
                        <a:t>DESCUENTO POR PRONTO PAGO FINANCIERO</a:t>
                      </a:r>
                      <a:endParaRPr lang="es-PE" sz="1100" b="0" i="0" u="none" strike="noStrike">
                        <a:solidFill>
                          <a:srgbClr val="000000"/>
                        </a:solidFill>
                        <a:effectLst/>
                        <a:latin typeface="Calibri" panose="020F0502020204030204" pitchFamily="34" charset="0"/>
                      </a:endParaRPr>
                    </a:p>
                  </a:txBody>
                  <a:tcPr marL="9524" marR="9524" marT="9525" marB="0" anchor="b"/>
                </a:tc>
                <a:tc hMerge="1">
                  <a:txBody>
                    <a:bodyPr/>
                    <a:lstStyle/>
                    <a:p>
                      <a:endParaRPr lang="es-PE"/>
                    </a:p>
                  </a:txBody>
                  <a:tcPr/>
                </a:tc>
                <a:tc>
                  <a:txBody>
                    <a:bodyPr/>
                    <a:lstStyle/>
                    <a:p>
                      <a:pPr algn="l"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4" marR="9524" marT="9525" marB="0" anchor="b"/>
                </a:tc>
                <a:tc>
                  <a:txBody>
                    <a:bodyPr/>
                    <a:lstStyle/>
                    <a:p>
                      <a:pPr algn="l"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4" marR="9524" marT="9525" marB="0" anchor="b"/>
                </a:tc>
                <a:tc>
                  <a:txBody>
                    <a:bodyPr/>
                    <a:lstStyle/>
                    <a:p>
                      <a:pPr algn="l"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4" marR="9524" marT="9525" marB="0" anchor="b"/>
                </a:tc>
                <a:tc>
                  <a:txBody>
                    <a:bodyPr/>
                    <a:lstStyle/>
                    <a:p>
                      <a:pPr algn="l"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4" marR="9524" marT="9525" marB="0" anchor="b"/>
                </a:tc>
                <a:tc>
                  <a:txBody>
                    <a:bodyPr/>
                    <a:lstStyle/>
                    <a:p>
                      <a:pPr algn="l"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4" marR="9524" marT="9525" marB="0" anchor="b"/>
                </a:tc>
              </a:tr>
              <a:tr h="237779">
                <a:tc gridSpan="2">
                  <a:txBody>
                    <a:bodyPr/>
                    <a:lstStyle/>
                    <a:p>
                      <a:pPr algn="l" fontAlgn="b"/>
                      <a:r>
                        <a:rPr lang="es-PE" sz="1100" u="none" strike="noStrike">
                          <a:effectLst/>
                        </a:rPr>
                        <a:t>DERECHOS DE IMPORTACION EN ADUANAS</a:t>
                      </a:r>
                      <a:endParaRPr lang="es-PE" sz="1100" b="0" i="0" u="none" strike="noStrike">
                        <a:solidFill>
                          <a:srgbClr val="000000"/>
                        </a:solidFill>
                        <a:effectLst/>
                        <a:latin typeface="Calibri" panose="020F0502020204030204" pitchFamily="34" charset="0"/>
                      </a:endParaRPr>
                    </a:p>
                  </a:txBody>
                  <a:tcPr marL="9524" marR="9524" marT="9525" marB="0" anchor="b"/>
                </a:tc>
                <a:tc hMerge="1">
                  <a:txBody>
                    <a:bodyPr/>
                    <a:lstStyle/>
                    <a:p>
                      <a:endParaRPr lang="es-PE"/>
                    </a:p>
                  </a:txBody>
                  <a:tcPr/>
                </a:tc>
                <a:tc>
                  <a:txBody>
                    <a:bodyPr/>
                    <a:lstStyle/>
                    <a:p>
                      <a:pPr algn="l"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4" marR="9524" marT="9525" marB="0" anchor="b"/>
                </a:tc>
                <a:tc>
                  <a:txBody>
                    <a:bodyPr/>
                    <a:lstStyle/>
                    <a:p>
                      <a:pPr algn="l"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4" marR="9524" marT="9525" marB="0" anchor="b"/>
                </a:tc>
                <a:tc>
                  <a:txBody>
                    <a:bodyPr/>
                    <a:lstStyle/>
                    <a:p>
                      <a:pPr algn="l"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4" marR="9524" marT="9525" marB="0" anchor="b"/>
                </a:tc>
                <a:tc>
                  <a:txBody>
                    <a:bodyPr/>
                    <a:lstStyle/>
                    <a:p>
                      <a:pPr algn="l"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4" marR="9524" marT="9525" marB="0" anchor="b"/>
                </a:tc>
                <a:tc>
                  <a:txBody>
                    <a:bodyPr/>
                    <a:lstStyle/>
                    <a:p>
                      <a:pPr algn="l" fontAlgn="b"/>
                      <a:r>
                        <a:rPr lang="es-PE" sz="1100" u="none" strike="noStrike" dirty="0">
                          <a:effectLst/>
                        </a:rPr>
                        <a:t> </a:t>
                      </a:r>
                      <a:endParaRPr lang="es-PE" sz="1100" b="0" i="0" u="none" strike="noStrike" dirty="0">
                        <a:solidFill>
                          <a:srgbClr val="000000"/>
                        </a:solidFill>
                        <a:effectLst/>
                        <a:latin typeface="Calibri" panose="020F0502020204030204" pitchFamily="34" charset="0"/>
                      </a:endParaRPr>
                    </a:p>
                  </a:txBody>
                  <a:tcPr marL="9524" marR="9524" marT="9525" marB="0" anchor="b"/>
                </a:tc>
              </a:tr>
            </a:tbl>
          </a:graphicData>
        </a:graphic>
      </p:graphicFrame>
      <p:sp>
        <p:nvSpPr>
          <p:cNvPr id="5" name="4 Marcador de pie de página"/>
          <p:cNvSpPr>
            <a:spLocks noGrp="1"/>
          </p:cNvSpPr>
          <p:nvPr>
            <p:ph type="ftr" sz="quarter" idx="10"/>
          </p:nvPr>
        </p:nvSpPr>
        <p:spPr bwMode="auto">
          <a:ln>
            <a:miter lim="800000"/>
            <a:headEnd/>
            <a:tailEnd/>
          </a:ln>
        </p:spPr>
        <p:txBody>
          <a:bodyPr wrap="square" lIns="91440" tIns="45720" rIns="91440" bIns="45720" numCol="1" anchor="t" anchorCtr="0" compatLnSpc="1">
            <a:prstTxWarp prst="textNoShape">
              <a:avLst/>
            </a:prstTxWarp>
          </a:bodyPr>
          <a:lstStyle/>
          <a:p>
            <a:pPr algn="ctr" fontAlgn="base">
              <a:spcBef>
                <a:spcPct val="0"/>
              </a:spcBef>
              <a:spcAft>
                <a:spcPct val="0"/>
              </a:spcAft>
              <a:defRPr/>
            </a:pPr>
            <a:r>
              <a:rPr lang="es-PE" dirty="0"/>
              <a:t>Armando Villacorta Cavero</a:t>
            </a:r>
            <a:endParaRPr lang="es-ES" dirty="0"/>
          </a:p>
        </p:txBody>
      </p:sp>
      <p:sp>
        <p:nvSpPr>
          <p:cNvPr id="41091" name="5 Marcador de número de diapositiva"/>
          <p:cNvSpPr>
            <a:spLocks noGrp="1"/>
          </p:cNvSpPr>
          <p:nvPr>
            <p:ph type="sldNum" sz="quarter" idx="11"/>
          </p:nvPr>
        </p:nvSpPr>
        <p:spPr bwMode="auto">
          <a:xfrm>
            <a:off x="612775" y="6376988"/>
            <a:ext cx="1981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a:spcBef>
                <a:spcPct val="0"/>
              </a:spcBef>
              <a:buClrTx/>
              <a:buSzTx/>
              <a:buFontTx/>
              <a:buNone/>
            </a:pPr>
            <a:r>
              <a:rPr lang="es-ES" altLang="es-PE" sz="1200" smtClean="0">
                <a:solidFill>
                  <a:schemeClr val="tx2"/>
                </a:solidFill>
              </a:rPr>
              <a:t>18</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ítulo 1"/>
          <p:cNvSpPr>
            <a:spLocks noGrp="1"/>
          </p:cNvSpPr>
          <p:nvPr>
            <p:ph type="title"/>
          </p:nvPr>
        </p:nvSpPr>
        <p:spPr>
          <a:xfrm>
            <a:off x="457200" y="228600"/>
            <a:ext cx="8229600" cy="823913"/>
          </a:xfrm>
        </p:spPr>
        <p:txBody>
          <a:bodyPr/>
          <a:lstStyle/>
          <a:p>
            <a:pPr algn="ctr"/>
            <a:r>
              <a:rPr lang="es-PE" altLang="es-PE" b="1" smtClean="0"/>
              <a:t>SOLUCION</a:t>
            </a:r>
          </a:p>
        </p:txBody>
      </p:sp>
      <p:graphicFrame>
        <p:nvGraphicFramePr>
          <p:cNvPr id="4" name="Tabla 3"/>
          <p:cNvGraphicFramePr>
            <a:graphicFrameLocks noGrp="1"/>
          </p:cNvGraphicFramePr>
          <p:nvPr/>
        </p:nvGraphicFramePr>
        <p:xfrm>
          <a:off x="1476375" y="1628775"/>
          <a:ext cx="5759450" cy="4032250"/>
        </p:xfrm>
        <a:graphic>
          <a:graphicData uri="http://schemas.openxmlformats.org/drawingml/2006/table">
            <a:tbl>
              <a:tblPr>
                <a:tableStyleId>{5C22544A-7EE6-4342-B048-85BDC9FD1C3A}</a:tableStyleId>
              </a:tblPr>
              <a:tblGrid>
                <a:gridCol w="2305678"/>
                <a:gridCol w="1722142"/>
                <a:gridCol w="341582"/>
                <a:gridCol w="341582"/>
                <a:gridCol w="379535"/>
                <a:gridCol w="341582"/>
                <a:gridCol w="327349"/>
              </a:tblGrid>
              <a:tr h="263792">
                <a:tc gridSpan="2">
                  <a:txBody>
                    <a:bodyPr/>
                    <a:lstStyle/>
                    <a:p>
                      <a:pPr algn="ctr" fontAlgn="b"/>
                      <a:r>
                        <a:rPr lang="es-PE" sz="1100" u="none" strike="noStrike">
                          <a:effectLst/>
                        </a:rPr>
                        <a:t>OPERACIÓN CONTABLE</a:t>
                      </a:r>
                      <a:endParaRPr lang="es-PE" sz="1100" b="0" i="0" u="none" strike="noStrike">
                        <a:solidFill>
                          <a:srgbClr val="000000"/>
                        </a:solidFill>
                        <a:effectLst/>
                        <a:latin typeface="Calibri" panose="020F0502020204030204" pitchFamily="34" charset="0"/>
                      </a:endParaRPr>
                    </a:p>
                  </a:txBody>
                  <a:tcPr marL="9523" marR="9523" marT="9525" marB="0" anchor="b"/>
                </a:tc>
                <a:tc hMerge="1">
                  <a:txBody>
                    <a:bodyPr/>
                    <a:lstStyle/>
                    <a:p>
                      <a:endParaRPr lang="es-PE"/>
                    </a:p>
                  </a:txBody>
                  <a:tcPr/>
                </a:tc>
                <a:tc>
                  <a:txBody>
                    <a:bodyPr/>
                    <a:lstStyle/>
                    <a:p>
                      <a:pPr algn="ctr" fontAlgn="b"/>
                      <a:r>
                        <a:rPr lang="es-PE" sz="1100" u="none" strike="noStrike">
                          <a:effectLst/>
                        </a:rPr>
                        <a:t>A</a:t>
                      </a:r>
                      <a:endParaRPr lang="es-PE" sz="1100" b="1" i="0" u="none" strike="noStrike">
                        <a:solidFill>
                          <a:srgbClr val="000000"/>
                        </a:solidFill>
                        <a:effectLst/>
                        <a:latin typeface="Calibri" panose="020F0502020204030204" pitchFamily="34" charset="0"/>
                      </a:endParaRPr>
                    </a:p>
                  </a:txBody>
                  <a:tcPr marL="9523" marR="9523" marT="9525" marB="0" anchor="b"/>
                </a:tc>
                <a:tc>
                  <a:txBody>
                    <a:bodyPr/>
                    <a:lstStyle/>
                    <a:p>
                      <a:pPr algn="ctr" fontAlgn="b"/>
                      <a:r>
                        <a:rPr lang="es-PE" sz="1100" u="none" strike="noStrike">
                          <a:effectLst/>
                        </a:rPr>
                        <a:t>P</a:t>
                      </a:r>
                      <a:endParaRPr lang="es-PE" sz="1100" b="1" i="0" u="none" strike="noStrike">
                        <a:solidFill>
                          <a:srgbClr val="000000"/>
                        </a:solidFill>
                        <a:effectLst/>
                        <a:latin typeface="Calibri" panose="020F0502020204030204" pitchFamily="34" charset="0"/>
                      </a:endParaRPr>
                    </a:p>
                  </a:txBody>
                  <a:tcPr marL="9523" marR="9523" marT="9525" marB="0" anchor="b"/>
                </a:tc>
                <a:tc>
                  <a:txBody>
                    <a:bodyPr/>
                    <a:lstStyle/>
                    <a:p>
                      <a:pPr algn="ctr" fontAlgn="b"/>
                      <a:r>
                        <a:rPr lang="es-PE" sz="1100" u="none" strike="noStrike">
                          <a:effectLst/>
                        </a:rPr>
                        <a:t>PT</a:t>
                      </a:r>
                      <a:endParaRPr lang="es-PE" sz="1100" b="1" i="0" u="none" strike="noStrike">
                        <a:solidFill>
                          <a:srgbClr val="000000"/>
                        </a:solidFill>
                        <a:effectLst/>
                        <a:latin typeface="Calibri" panose="020F0502020204030204" pitchFamily="34" charset="0"/>
                      </a:endParaRPr>
                    </a:p>
                  </a:txBody>
                  <a:tcPr marL="9523" marR="9523" marT="9525" marB="0" anchor="b"/>
                </a:tc>
                <a:tc>
                  <a:txBody>
                    <a:bodyPr/>
                    <a:lstStyle/>
                    <a:p>
                      <a:pPr algn="ctr" fontAlgn="b"/>
                      <a:r>
                        <a:rPr lang="es-PE" sz="1100" u="none" strike="noStrike">
                          <a:effectLst/>
                        </a:rPr>
                        <a:t>I</a:t>
                      </a:r>
                      <a:endParaRPr lang="es-PE" sz="1100" b="1" i="0" u="none" strike="noStrike">
                        <a:solidFill>
                          <a:srgbClr val="000000"/>
                        </a:solidFill>
                        <a:effectLst/>
                        <a:latin typeface="Calibri" panose="020F0502020204030204" pitchFamily="34" charset="0"/>
                      </a:endParaRPr>
                    </a:p>
                  </a:txBody>
                  <a:tcPr marL="9523" marR="9523" marT="9525" marB="0" anchor="b"/>
                </a:tc>
                <a:tc>
                  <a:txBody>
                    <a:bodyPr/>
                    <a:lstStyle/>
                    <a:p>
                      <a:pPr algn="ctr" fontAlgn="b"/>
                      <a:r>
                        <a:rPr lang="es-PE" sz="1100" u="none" strike="noStrike">
                          <a:effectLst/>
                        </a:rPr>
                        <a:t>G</a:t>
                      </a:r>
                      <a:endParaRPr lang="es-PE" sz="1100" b="1" i="0" u="none" strike="noStrike">
                        <a:solidFill>
                          <a:srgbClr val="000000"/>
                        </a:solidFill>
                        <a:effectLst/>
                        <a:latin typeface="Calibri" panose="020F0502020204030204" pitchFamily="34" charset="0"/>
                      </a:endParaRPr>
                    </a:p>
                  </a:txBody>
                  <a:tcPr marL="9523" marR="9523" marT="9525" marB="0" anchor="b"/>
                </a:tc>
              </a:tr>
              <a:tr h="251231">
                <a:tc>
                  <a:txBody>
                    <a:bodyPr/>
                    <a:lstStyle/>
                    <a:p>
                      <a:pPr algn="l" fontAlgn="b"/>
                      <a:r>
                        <a:rPr lang="es-PE" sz="1100" u="none" strike="noStrike">
                          <a:effectLst/>
                        </a:rPr>
                        <a:t>ACCIONES PREFERENTES</a:t>
                      </a:r>
                      <a:endParaRPr lang="es-PE" sz="1100" b="0" i="0" u="none" strike="noStrike">
                        <a:solidFill>
                          <a:srgbClr val="000000"/>
                        </a:solidFill>
                        <a:effectLst/>
                        <a:latin typeface="Calibri" panose="020F0502020204030204" pitchFamily="34" charset="0"/>
                      </a:endParaRPr>
                    </a:p>
                  </a:txBody>
                  <a:tcPr marL="9523" marR="9523" marT="9525" marB="0" anchor="b"/>
                </a:tc>
                <a:tc>
                  <a:txBody>
                    <a:bodyPr/>
                    <a:lstStyle/>
                    <a:p>
                      <a:pPr algn="l"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3" marR="9523" marT="9525" marB="0" anchor="b"/>
                </a:tc>
                <a:tc>
                  <a:txBody>
                    <a:bodyPr/>
                    <a:lstStyle/>
                    <a:p>
                      <a:pPr algn="ctr"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3" marR="9523" marT="9525" marB="0" anchor="b"/>
                </a:tc>
                <a:tc>
                  <a:txBody>
                    <a:bodyPr/>
                    <a:lstStyle/>
                    <a:p>
                      <a:pPr algn="ctr"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3" marR="9523" marT="9525" marB="0" anchor="b"/>
                </a:tc>
                <a:tc>
                  <a:txBody>
                    <a:bodyPr/>
                    <a:lstStyle/>
                    <a:p>
                      <a:pPr algn="ctr" fontAlgn="b"/>
                      <a:r>
                        <a:rPr lang="es-PE" sz="1100" u="none" strike="noStrike">
                          <a:effectLst/>
                        </a:rPr>
                        <a:t>X</a:t>
                      </a:r>
                      <a:endParaRPr lang="es-PE" sz="1100" b="0" i="0" u="none" strike="noStrike">
                        <a:solidFill>
                          <a:srgbClr val="000000"/>
                        </a:solidFill>
                        <a:effectLst/>
                        <a:latin typeface="Calibri" panose="020F0502020204030204" pitchFamily="34" charset="0"/>
                      </a:endParaRPr>
                    </a:p>
                  </a:txBody>
                  <a:tcPr marL="9523" marR="9523" marT="9525" marB="0" anchor="b"/>
                </a:tc>
                <a:tc>
                  <a:txBody>
                    <a:bodyPr/>
                    <a:lstStyle/>
                    <a:p>
                      <a:pPr algn="ctr"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3" marR="9523" marT="9525" marB="0" anchor="b"/>
                </a:tc>
                <a:tc>
                  <a:txBody>
                    <a:bodyPr/>
                    <a:lstStyle/>
                    <a:p>
                      <a:pPr algn="ctr"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3" marR="9523" marT="9525" marB="0" anchor="b"/>
                </a:tc>
              </a:tr>
              <a:tr h="251231">
                <a:tc gridSpan="2">
                  <a:txBody>
                    <a:bodyPr/>
                    <a:lstStyle/>
                    <a:p>
                      <a:pPr algn="l" fontAlgn="b"/>
                      <a:r>
                        <a:rPr lang="es-PE" sz="1100" u="none" strike="noStrike">
                          <a:effectLst/>
                        </a:rPr>
                        <a:t>DEPRECIACION ACUMULADA</a:t>
                      </a:r>
                      <a:endParaRPr lang="es-PE" sz="1100" b="0" i="0" u="none" strike="noStrike">
                        <a:solidFill>
                          <a:srgbClr val="000000"/>
                        </a:solidFill>
                        <a:effectLst/>
                        <a:latin typeface="Calibri" panose="020F0502020204030204" pitchFamily="34" charset="0"/>
                      </a:endParaRPr>
                    </a:p>
                  </a:txBody>
                  <a:tcPr marL="9523" marR="9523" marT="9525" marB="0" anchor="b"/>
                </a:tc>
                <a:tc hMerge="1">
                  <a:txBody>
                    <a:bodyPr/>
                    <a:lstStyle/>
                    <a:p>
                      <a:endParaRPr lang="es-PE"/>
                    </a:p>
                  </a:txBody>
                  <a:tcPr/>
                </a:tc>
                <a:tc>
                  <a:txBody>
                    <a:bodyPr/>
                    <a:lstStyle/>
                    <a:p>
                      <a:pPr algn="ctr" fontAlgn="b"/>
                      <a:r>
                        <a:rPr lang="es-PE" sz="1100" u="none" strike="noStrike">
                          <a:effectLst/>
                        </a:rPr>
                        <a:t>X</a:t>
                      </a:r>
                      <a:endParaRPr lang="es-PE" sz="1100" b="0" i="0" u="none" strike="noStrike">
                        <a:solidFill>
                          <a:srgbClr val="000000"/>
                        </a:solidFill>
                        <a:effectLst/>
                        <a:latin typeface="Calibri" panose="020F0502020204030204" pitchFamily="34" charset="0"/>
                      </a:endParaRPr>
                    </a:p>
                  </a:txBody>
                  <a:tcPr marL="9523" marR="9523" marT="9525" marB="0" anchor="b"/>
                </a:tc>
                <a:tc>
                  <a:txBody>
                    <a:bodyPr/>
                    <a:lstStyle/>
                    <a:p>
                      <a:pPr algn="ctr"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3" marR="9523" marT="9525" marB="0" anchor="b"/>
                </a:tc>
                <a:tc>
                  <a:txBody>
                    <a:bodyPr/>
                    <a:lstStyle/>
                    <a:p>
                      <a:pPr algn="ctr"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3" marR="9523" marT="9525" marB="0" anchor="b"/>
                </a:tc>
                <a:tc>
                  <a:txBody>
                    <a:bodyPr/>
                    <a:lstStyle/>
                    <a:p>
                      <a:pPr algn="ctr"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3" marR="9523" marT="9525" marB="0" anchor="b"/>
                </a:tc>
                <a:tc>
                  <a:txBody>
                    <a:bodyPr/>
                    <a:lstStyle/>
                    <a:p>
                      <a:pPr algn="ctr"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3" marR="9523" marT="9525" marB="0" anchor="b"/>
                </a:tc>
              </a:tr>
              <a:tr h="251231">
                <a:tc gridSpan="2">
                  <a:txBody>
                    <a:bodyPr/>
                    <a:lstStyle/>
                    <a:p>
                      <a:pPr algn="l" fontAlgn="b"/>
                      <a:r>
                        <a:rPr lang="es-PE" sz="1100" u="none" strike="noStrike">
                          <a:effectLst/>
                        </a:rPr>
                        <a:t>RECONOCIMIENTO DE INCOBRABLES</a:t>
                      </a:r>
                      <a:endParaRPr lang="es-PE" sz="1100" b="0" i="0" u="none" strike="noStrike">
                        <a:solidFill>
                          <a:srgbClr val="000000"/>
                        </a:solidFill>
                        <a:effectLst/>
                        <a:latin typeface="Calibri" panose="020F0502020204030204" pitchFamily="34" charset="0"/>
                      </a:endParaRPr>
                    </a:p>
                  </a:txBody>
                  <a:tcPr marL="9523" marR="9523" marT="9525" marB="0" anchor="b"/>
                </a:tc>
                <a:tc hMerge="1">
                  <a:txBody>
                    <a:bodyPr/>
                    <a:lstStyle/>
                    <a:p>
                      <a:endParaRPr lang="es-PE"/>
                    </a:p>
                  </a:txBody>
                  <a:tcPr/>
                </a:tc>
                <a:tc>
                  <a:txBody>
                    <a:bodyPr/>
                    <a:lstStyle/>
                    <a:p>
                      <a:pPr algn="ctr"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3" marR="9523" marT="9525" marB="0" anchor="b"/>
                </a:tc>
                <a:tc>
                  <a:txBody>
                    <a:bodyPr/>
                    <a:lstStyle/>
                    <a:p>
                      <a:pPr algn="ctr"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3" marR="9523" marT="9525" marB="0" anchor="b"/>
                </a:tc>
                <a:tc>
                  <a:txBody>
                    <a:bodyPr/>
                    <a:lstStyle/>
                    <a:p>
                      <a:pPr algn="ctr"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3" marR="9523" marT="9525" marB="0" anchor="b"/>
                </a:tc>
                <a:tc>
                  <a:txBody>
                    <a:bodyPr/>
                    <a:lstStyle/>
                    <a:p>
                      <a:pPr algn="ctr"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3" marR="9523" marT="9525" marB="0" anchor="b"/>
                </a:tc>
                <a:tc>
                  <a:txBody>
                    <a:bodyPr/>
                    <a:lstStyle/>
                    <a:p>
                      <a:pPr algn="ctr" fontAlgn="b"/>
                      <a:r>
                        <a:rPr lang="es-PE" sz="1100" u="none" strike="noStrike">
                          <a:effectLst/>
                        </a:rPr>
                        <a:t>X</a:t>
                      </a:r>
                      <a:endParaRPr lang="es-PE" sz="1100" b="0" i="0" u="none" strike="noStrike">
                        <a:solidFill>
                          <a:srgbClr val="000000"/>
                        </a:solidFill>
                        <a:effectLst/>
                        <a:latin typeface="Calibri" panose="020F0502020204030204" pitchFamily="34" charset="0"/>
                      </a:endParaRPr>
                    </a:p>
                  </a:txBody>
                  <a:tcPr marL="9523" marR="9523" marT="9525" marB="0" anchor="b"/>
                </a:tc>
              </a:tr>
              <a:tr h="251231">
                <a:tc gridSpan="2">
                  <a:txBody>
                    <a:bodyPr/>
                    <a:lstStyle/>
                    <a:p>
                      <a:pPr algn="l" fontAlgn="b"/>
                      <a:r>
                        <a:rPr lang="es-PE" sz="1100" u="none" strike="noStrike">
                          <a:effectLst/>
                        </a:rPr>
                        <a:t>COMPRA DE ACCIONES EN LA BOLSA</a:t>
                      </a:r>
                      <a:endParaRPr lang="es-PE" sz="1100" b="0" i="0" u="none" strike="noStrike">
                        <a:solidFill>
                          <a:srgbClr val="000000"/>
                        </a:solidFill>
                        <a:effectLst/>
                        <a:latin typeface="Calibri" panose="020F0502020204030204" pitchFamily="34" charset="0"/>
                      </a:endParaRPr>
                    </a:p>
                  </a:txBody>
                  <a:tcPr marL="9523" marR="9523" marT="9525" marB="0" anchor="b"/>
                </a:tc>
                <a:tc hMerge="1">
                  <a:txBody>
                    <a:bodyPr/>
                    <a:lstStyle/>
                    <a:p>
                      <a:endParaRPr lang="es-PE"/>
                    </a:p>
                  </a:txBody>
                  <a:tcPr/>
                </a:tc>
                <a:tc>
                  <a:txBody>
                    <a:bodyPr/>
                    <a:lstStyle/>
                    <a:p>
                      <a:pPr algn="ctr" fontAlgn="b"/>
                      <a:r>
                        <a:rPr lang="es-PE" sz="1100" u="none" strike="noStrike">
                          <a:effectLst/>
                        </a:rPr>
                        <a:t>X</a:t>
                      </a:r>
                      <a:endParaRPr lang="es-PE" sz="1100" b="0" i="0" u="none" strike="noStrike">
                        <a:solidFill>
                          <a:srgbClr val="000000"/>
                        </a:solidFill>
                        <a:effectLst/>
                        <a:latin typeface="Calibri" panose="020F0502020204030204" pitchFamily="34" charset="0"/>
                      </a:endParaRPr>
                    </a:p>
                  </a:txBody>
                  <a:tcPr marL="9523" marR="9523" marT="9525" marB="0" anchor="b"/>
                </a:tc>
                <a:tc>
                  <a:txBody>
                    <a:bodyPr/>
                    <a:lstStyle/>
                    <a:p>
                      <a:pPr algn="ctr"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3" marR="9523" marT="9525" marB="0" anchor="b"/>
                </a:tc>
                <a:tc>
                  <a:txBody>
                    <a:bodyPr/>
                    <a:lstStyle/>
                    <a:p>
                      <a:pPr algn="ctr"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3" marR="9523" marT="9525" marB="0" anchor="b"/>
                </a:tc>
                <a:tc>
                  <a:txBody>
                    <a:bodyPr/>
                    <a:lstStyle/>
                    <a:p>
                      <a:pPr algn="ctr"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3" marR="9523" marT="9525" marB="0" anchor="b"/>
                </a:tc>
                <a:tc>
                  <a:txBody>
                    <a:bodyPr/>
                    <a:lstStyle/>
                    <a:p>
                      <a:pPr algn="ctr"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3" marR="9523" marT="9525" marB="0" anchor="b"/>
                </a:tc>
              </a:tr>
              <a:tr h="251231">
                <a:tc>
                  <a:txBody>
                    <a:bodyPr/>
                    <a:lstStyle/>
                    <a:p>
                      <a:pPr algn="l" fontAlgn="b"/>
                      <a:r>
                        <a:rPr lang="es-PE" sz="1100" u="none" strike="noStrike">
                          <a:effectLst/>
                        </a:rPr>
                        <a:t>PLUSVALIA MERCANTIL</a:t>
                      </a:r>
                      <a:endParaRPr lang="es-PE" sz="1100" b="0" i="0" u="none" strike="noStrike">
                        <a:solidFill>
                          <a:srgbClr val="000000"/>
                        </a:solidFill>
                        <a:effectLst/>
                        <a:latin typeface="Calibri" panose="020F0502020204030204" pitchFamily="34" charset="0"/>
                      </a:endParaRPr>
                    </a:p>
                  </a:txBody>
                  <a:tcPr marL="9523" marR="9523" marT="9525" marB="0" anchor="b"/>
                </a:tc>
                <a:tc>
                  <a:txBody>
                    <a:bodyPr/>
                    <a:lstStyle/>
                    <a:p>
                      <a:pPr algn="l"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3" marR="9523" marT="9525" marB="0" anchor="b"/>
                </a:tc>
                <a:tc>
                  <a:txBody>
                    <a:bodyPr/>
                    <a:lstStyle/>
                    <a:p>
                      <a:pPr algn="ctr" fontAlgn="b"/>
                      <a:r>
                        <a:rPr lang="es-PE" sz="1100" u="none" strike="noStrike">
                          <a:effectLst/>
                        </a:rPr>
                        <a:t>X</a:t>
                      </a:r>
                      <a:endParaRPr lang="es-PE" sz="1100" b="0" i="0" u="none" strike="noStrike">
                        <a:solidFill>
                          <a:srgbClr val="000000"/>
                        </a:solidFill>
                        <a:effectLst/>
                        <a:latin typeface="Calibri" panose="020F0502020204030204" pitchFamily="34" charset="0"/>
                      </a:endParaRPr>
                    </a:p>
                  </a:txBody>
                  <a:tcPr marL="9523" marR="9523" marT="9525" marB="0" anchor="b"/>
                </a:tc>
                <a:tc>
                  <a:txBody>
                    <a:bodyPr/>
                    <a:lstStyle/>
                    <a:p>
                      <a:pPr algn="ctr"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3" marR="9523" marT="9525" marB="0" anchor="b"/>
                </a:tc>
                <a:tc>
                  <a:txBody>
                    <a:bodyPr/>
                    <a:lstStyle/>
                    <a:p>
                      <a:pPr algn="ctr"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3" marR="9523" marT="9525" marB="0" anchor="b"/>
                </a:tc>
                <a:tc>
                  <a:txBody>
                    <a:bodyPr/>
                    <a:lstStyle/>
                    <a:p>
                      <a:pPr algn="ctr"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3" marR="9523" marT="9525" marB="0" anchor="b"/>
                </a:tc>
                <a:tc>
                  <a:txBody>
                    <a:bodyPr/>
                    <a:lstStyle/>
                    <a:p>
                      <a:pPr algn="ctr"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3" marR="9523" marT="9525" marB="0" anchor="b"/>
                </a:tc>
              </a:tr>
              <a:tr h="251231">
                <a:tc gridSpan="2">
                  <a:txBody>
                    <a:bodyPr/>
                    <a:lstStyle/>
                    <a:p>
                      <a:pPr algn="l" fontAlgn="b"/>
                      <a:r>
                        <a:rPr lang="es-PE" sz="1100" u="none" strike="noStrike">
                          <a:effectLst/>
                        </a:rPr>
                        <a:t>COMPRA DE PECERA PARA RECEPCION</a:t>
                      </a:r>
                      <a:endParaRPr lang="es-PE" sz="1100" b="0" i="0" u="none" strike="noStrike">
                        <a:solidFill>
                          <a:srgbClr val="000000"/>
                        </a:solidFill>
                        <a:effectLst/>
                        <a:latin typeface="Calibri" panose="020F0502020204030204" pitchFamily="34" charset="0"/>
                      </a:endParaRPr>
                    </a:p>
                  </a:txBody>
                  <a:tcPr marL="9523" marR="9523" marT="9525" marB="0" anchor="b"/>
                </a:tc>
                <a:tc hMerge="1">
                  <a:txBody>
                    <a:bodyPr/>
                    <a:lstStyle/>
                    <a:p>
                      <a:endParaRPr lang="es-PE"/>
                    </a:p>
                  </a:txBody>
                  <a:tcPr/>
                </a:tc>
                <a:tc>
                  <a:txBody>
                    <a:bodyPr/>
                    <a:lstStyle/>
                    <a:p>
                      <a:pPr algn="ctr"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3" marR="9523" marT="9525" marB="0" anchor="b"/>
                </a:tc>
                <a:tc>
                  <a:txBody>
                    <a:bodyPr/>
                    <a:lstStyle/>
                    <a:p>
                      <a:pPr algn="ctr"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3" marR="9523" marT="9525" marB="0" anchor="b"/>
                </a:tc>
                <a:tc>
                  <a:txBody>
                    <a:bodyPr/>
                    <a:lstStyle/>
                    <a:p>
                      <a:pPr algn="ctr"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3" marR="9523" marT="9525" marB="0" anchor="b"/>
                </a:tc>
                <a:tc>
                  <a:txBody>
                    <a:bodyPr/>
                    <a:lstStyle/>
                    <a:p>
                      <a:pPr algn="ctr"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3" marR="9523" marT="9525" marB="0" anchor="b"/>
                </a:tc>
                <a:tc>
                  <a:txBody>
                    <a:bodyPr/>
                    <a:lstStyle/>
                    <a:p>
                      <a:pPr algn="ctr" fontAlgn="b"/>
                      <a:r>
                        <a:rPr lang="es-PE" sz="1100" u="none" strike="noStrike">
                          <a:effectLst/>
                        </a:rPr>
                        <a:t>X</a:t>
                      </a:r>
                      <a:endParaRPr lang="es-PE" sz="1100" b="0" i="0" u="none" strike="noStrike">
                        <a:solidFill>
                          <a:srgbClr val="000000"/>
                        </a:solidFill>
                        <a:effectLst/>
                        <a:latin typeface="Calibri" panose="020F0502020204030204" pitchFamily="34" charset="0"/>
                      </a:endParaRPr>
                    </a:p>
                  </a:txBody>
                  <a:tcPr marL="9523" marR="9523" marT="9525" marB="0" anchor="b"/>
                </a:tc>
              </a:tr>
              <a:tr h="251231">
                <a:tc gridSpan="2">
                  <a:txBody>
                    <a:bodyPr/>
                    <a:lstStyle/>
                    <a:p>
                      <a:pPr algn="l" fontAlgn="b"/>
                      <a:r>
                        <a:rPr lang="es-PE" sz="1100" u="none" strike="noStrike">
                          <a:effectLst/>
                        </a:rPr>
                        <a:t>EXCEDENTE DE REVALUACION</a:t>
                      </a:r>
                      <a:endParaRPr lang="es-PE" sz="1100" b="0" i="0" u="none" strike="noStrike">
                        <a:solidFill>
                          <a:srgbClr val="000000"/>
                        </a:solidFill>
                        <a:effectLst/>
                        <a:latin typeface="Calibri" panose="020F0502020204030204" pitchFamily="34" charset="0"/>
                      </a:endParaRPr>
                    </a:p>
                  </a:txBody>
                  <a:tcPr marL="9523" marR="9523" marT="9525" marB="0" anchor="b"/>
                </a:tc>
                <a:tc hMerge="1">
                  <a:txBody>
                    <a:bodyPr/>
                    <a:lstStyle/>
                    <a:p>
                      <a:endParaRPr lang="es-PE"/>
                    </a:p>
                  </a:txBody>
                  <a:tcPr/>
                </a:tc>
                <a:tc>
                  <a:txBody>
                    <a:bodyPr/>
                    <a:lstStyle/>
                    <a:p>
                      <a:pPr algn="ctr"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3" marR="9523" marT="9525" marB="0" anchor="b"/>
                </a:tc>
                <a:tc>
                  <a:txBody>
                    <a:bodyPr/>
                    <a:lstStyle/>
                    <a:p>
                      <a:pPr algn="ctr"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3" marR="9523" marT="9525" marB="0" anchor="b"/>
                </a:tc>
                <a:tc>
                  <a:txBody>
                    <a:bodyPr/>
                    <a:lstStyle/>
                    <a:p>
                      <a:pPr algn="ctr" fontAlgn="b"/>
                      <a:r>
                        <a:rPr lang="es-PE" sz="1100" u="none" strike="noStrike">
                          <a:effectLst/>
                        </a:rPr>
                        <a:t>X</a:t>
                      </a:r>
                      <a:endParaRPr lang="es-PE" sz="1100" b="0" i="0" u="none" strike="noStrike">
                        <a:solidFill>
                          <a:srgbClr val="000000"/>
                        </a:solidFill>
                        <a:effectLst/>
                        <a:latin typeface="Calibri" panose="020F0502020204030204" pitchFamily="34" charset="0"/>
                      </a:endParaRPr>
                    </a:p>
                  </a:txBody>
                  <a:tcPr marL="9523" marR="9523" marT="9525" marB="0" anchor="b"/>
                </a:tc>
                <a:tc>
                  <a:txBody>
                    <a:bodyPr/>
                    <a:lstStyle/>
                    <a:p>
                      <a:pPr algn="ctr"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3" marR="9523" marT="9525" marB="0" anchor="b"/>
                </a:tc>
                <a:tc>
                  <a:txBody>
                    <a:bodyPr/>
                    <a:lstStyle/>
                    <a:p>
                      <a:pPr algn="ctr"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3" marR="9523" marT="9525" marB="0" anchor="b"/>
                </a:tc>
              </a:tr>
              <a:tr h="251231">
                <a:tc gridSpan="2">
                  <a:txBody>
                    <a:bodyPr/>
                    <a:lstStyle/>
                    <a:p>
                      <a:pPr algn="l" fontAlgn="b"/>
                      <a:r>
                        <a:rPr lang="es-PE" sz="1100" u="none" strike="noStrike">
                          <a:effectLst/>
                        </a:rPr>
                        <a:t>GANANCIA POR TENENCIA DE INVENTARIOS</a:t>
                      </a:r>
                      <a:endParaRPr lang="es-PE" sz="1100" b="0" i="0" u="none" strike="noStrike">
                        <a:solidFill>
                          <a:srgbClr val="000000"/>
                        </a:solidFill>
                        <a:effectLst/>
                        <a:latin typeface="Calibri" panose="020F0502020204030204" pitchFamily="34" charset="0"/>
                      </a:endParaRPr>
                    </a:p>
                  </a:txBody>
                  <a:tcPr marL="9523" marR="9523" marT="9525" marB="0" anchor="b"/>
                </a:tc>
                <a:tc hMerge="1">
                  <a:txBody>
                    <a:bodyPr/>
                    <a:lstStyle/>
                    <a:p>
                      <a:endParaRPr lang="es-PE"/>
                    </a:p>
                  </a:txBody>
                  <a:tcPr/>
                </a:tc>
                <a:tc>
                  <a:txBody>
                    <a:bodyPr/>
                    <a:lstStyle/>
                    <a:p>
                      <a:pPr algn="ctr"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3" marR="9523" marT="9525" marB="0" anchor="b"/>
                </a:tc>
                <a:tc>
                  <a:txBody>
                    <a:bodyPr/>
                    <a:lstStyle/>
                    <a:p>
                      <a:pPr algn="ctr"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3" marR="9523" marT="9525" marB="0" anchor="b"/>
                </a:tc>
                <a:tc>
                  <a:txBody>
                    <a:bodyPr/>
                    <a:lstStyle/>
                    <a:p>
                      <a:pPr algn="ctr"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3" marR="9523" marT="9525" marB="0" anchor="b"/>
                </a:tc>
                <a:tc>
                  <a:txBody>
                    <a:bodyPr/>
                    <a:lstStyle/>
                    <a:p>
                      <a:pPr algn="ctr" fontAlgn="b"/>
                      <a:r>
                        <a:rPr lang="es-PE" sz="1100" u="none" strike="noStrike">
                          <a:effectLst/>
                        </a:rPr>
                        <a:t>X</a:t>
                      </a:r>
                      <a:endParaRPr lang="es-PE" sz="1100" b="0" i="0" u="none" strike="noStrike">
                        <a:solidFill>
                          <a:srgbClr val="000000"/>
                        </a:solidFill>
                        <a:effectLst/>
                        <a:latin typeface="Calibri" panose="020F0502020204030204" pitchFamily="34" charset="0"/>
                      </a:endParaRPr>
                    </a:p>
                  </a:txBody>
                  <a:tcPr marL="9523" marR="9523" marT="9525" marB="0" anchor="b"/>
                </a:tc>
                <a:tc>
                  <a:txBody>
                    <a:bodyPr/>
                    <a:lstStyle/>
                    <a:p>
                      <a:pPr algn="ctr"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3" marR="9523" marT="9525" marB="0" anchor="b"/>
                </a:tc>
              </a:tr>
              <a:tr h="251231">
                <a:tc>
                  <a:txBody>
                    <a:bodyPr/>
                    <a:lstStyle/>
                    <a:p>
                      <a:pPr algn="l" fontAlgn="b"/>
                      <a:r>
                        <a:rPr lang="es-PE" sz="1100" u="none" strike="noStrike">
                          <a:effectLst/>
                        </a:rPr>
                        <a:t>COSTO DE VEDA</a:t>
                      </a:r>
                      <a:endParaRPr lang="es-PE" sz="1100" b="0" i="0" u="none" strike="noStrike">
                        <a:solidFill>
                          <a:srgbClr val="000000"/>
                        </a:solidFill>
                        <a:effectLst/>
                        <a:latin typeface="Calibri" panose="020F0502020204030204" pitchFamily="34" charset="0"/>
                      </a:endParaRPr>
                    </a:p>
                  </a:txBody>
                  <a:tcPr marL="9523" marR="9523" marT="9525" marB="0" anchor="b"/>
                </a:tc>
                <a:tc>
                  <a:txBody>
                    <a:bodyPr/>
                    <a:lstStyle/>
                    <a:p>
                      <a:pPr algn="l"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3" marR="9523" marT="9525" marB="0" anchor="b"/>
                </a:tc>
                <a:tc>
                  <a:txBody>
                    <a:bodyPr/>
                    <a:lstStyle/>
                    <a:p>
                      <a:pPr algn="ctr"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3" marR="9523" marT="9525" marB="0" anchor="b"/>
                </a:tc>
                <a:tc>
                  <a:txBody>
                    <a:bodyPr/>
                    <a:lstStyle/>
                    <a:p>
                      <a:pPr algn="ctr"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3" marR="9523" marT="9525" marB="0" anchor="b"/>
                </a:tc>
                <a:tc>
                  <a:txBody>
                    <a:bodyPr/>
                    <a:lstStyle/>
                    <a:p>
                      <a:pPr algn="ctr"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3" marR="9523" marT="9525" marB="0" anchor="b"/>
                </a:tc>
                <a:tc>
                  <a:txBody>
                    <a:bodyPr/>
                    <a:lstStyle/>
                    <a:p>
                      <a:pPr algn="ctr"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3" marR="9523" marT="9525" marB="0" anchor="b"/>
                </a:tc>
                <a:tc>
                  <a:txBody>
                    <a:bodyPr/>
                    <a:lstStyle/>
                    <a:p>
                      <a:pPr algn="ctr" fontAlgn="b"/>
                      <a:r>
                        <a:rPr lang="es-PE" sz="1100" u="none" strike="noStrike">
                          <a:effectLst/>
                        </a:rPr>
                        <a:t>X</a:t>
                      </a:r>
                      <a:endParaRPr lang="es-PE" sz="1100" b="0" i="0" u="none" strike="noStrike">
                        <a:solidFill>
                          <a:srgbClr val="000000"/>
                        </a:solidFill>
                        <a:effectLst/>
                        <a:latin typeface="Calibri" panose="020F0502020204030204" pitchFamily="34" charset="0"/>
                      </a:endParaRPr>
                    </a:p>
                  </a:txBody>
                  <a:tcPr marL="9523" marR="9523" marT="9525" marB="0" anchor="b"/>
                </a:tc>
              </a:tr>
              <a:tr h="251231">
                <a:tc gridSpan="2">
                  <a:txBody>
                    <a:bodyPr/>
                    <a:lstStyle/>
                    <a:p>
                      <a:pPr algn="l" fontAlgn="b"/>
                      <a:r>
                        <a:rPr lang="es-PE" sz="1100" u="none" strike="noStrike">
                          <a:effectLst/>
                        </a:rPr>
                        <a:t>IMPUESTO GENERAL A LAS VENTAS</a:t>
                      </a:r>
                      <a:endParaRPr lang="es-PE" sz="1100" b="0" i="0" u="none" strike="noStrike">
                        <a:solidFill>
                          <a:srgbClr val="000000"/>
                        </a:solidFill>
                        <a:effectLst/>
                        <a:latin typeface="Calibri" panose="020F0502020204030204" pitchFamily="34" charset="0"/>
                      </a:endParaRPr>
                    </a:p>
                  </a:txBody>
                  <a:tcPr marL="9523" marR="9523" marT="9525" marB="0" anchor="b"/>
                </a:tc>
                <a:tc hMerge="1">
                  <a:txBody>
                    <a:bodyPr/>
                    <a:lstStyle/>
                    <a:p>
                      <a:endParaRPr lang="es-PE"/>
                    </a:p>
                  </a:txBody>
                  <a:tcPr/>
                </a:tc>
                <a:tc>
                  <a:txBody>
                    <a:bodyPr/>
                    <a:lstStyle/>
                    <a:p>
                      <a:pPr algn="ctr"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3" marR="9523" marT="9525" marB="0" anchor="b"/>
                </a:tc>
                <a:tc>
                  <a:txBody>
                    <a:bodyPr/>
                    <a:lstStyle/>
                    <a:p>
                      <a:pPr algn="ctr" fontAlgn="b"/>
                      <a:r>
                        <a:rPr lang="es-PE" sz="1100" u="none" strike="noStrike">
                          <a:effectLst/>
                        </a:rPr>
                        <a:t>X</a:t>
                      </a:r>
                      <a:endParaRPr lang="es-PE" sz="1100" b="0" i="0" u="none" strike="noStrike">
                        <a:solidFill>
                          <a:srgbClr val="000000"/>
                        </a:solidFill>
                        <a:effectLst/>
                        <a:latin typeface="Calibri" panose="020F0502020204030204" pitchFamily="34" charset="0"/>
                      </a:endParaRPr>
                    </a:p>
                  </a:txBody>
                  <a:tcPr marL="9523" marR="9523" marT="9525" marB="0" anchor="b"/>
                </a:tc>
                <a:tc>
                  <a:txBody>
                    <a:bodyPr/>
                    <a:lstStyle/>
                    <a:p>
                      <a:pPr algn="ctr"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3" marR="9523" marT="9525" marB="0" anchor="b"/>
                </a:tc>
                <a:tc>
                  <a:txBody>
                    <a:bodyPr/>
                    <a:lstStyle/>
                    <a:p>
                      <a:pPr algn="ctr"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3" marR="9523" marT="9525" marB="0" anchor="b"/>
                </a:tc>
                <a:tc>
                  <a:txBody>
                    <a:bodyPr/>
                    <a:lstStyle/>
                    <a:p>
                      <a:pPr algn="ctr"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3" marR="9523" marT="9525" marB="0" anchor="b"/>
                </a:tc>
              </a:tr>
              <a:tr h="251231">
                <a:tc gridSpan="2">
                  <a:txBody>
                    <a:bodyPr/>
                    <a:lstStyle/>
                    <a:p>
                      <a:pPr algn="l" fontAlgn="b"/>
                      <a:r>
                        <a:rPr lang="es-PE" sz="1100" u="none" strike="noStrike">
                          <a:effectLst/>
                        </a:rPr>
                        <a:t>PARTICIPACION DE LOS TRABAJADORES</a:t>
                      </a:r>
                      <a:endParaRPr lang="es-PE" sz="1100" b="0" i="0" u="none" strike="noStrike">
                        <a:solidFill>
                          <a:srgbClr val="000000"/>
                        </a:solidFill>
                        <a:effectLst/>
                        <a:latin typeface="Calibri" panose="020F0502020204030204" pitchFamily="34" charset="0"/>
                      </a:endParaRPr>
                    </a:p>
                  </a:txBody>
                  <a:tcPr marL="9523" marR="9523" marT="9525" marB="0" anchor="b"/>
                </a:tc>
                <a:tc hMerge="1">
                  <a:txBody>
                    <a:bodyPr/>
                    <a:lstStyle/>
                    <a:p>
                      <a:endParaRPr lang="es-PE"/>
                    </a:p>
                  </a:txBody>
                  <a:tcPr/>
                </a:tc>
                <a:tc>
                  <a:txBody>
                    <a:bodyPr/>
                    <a:lstStyle/>
                    <a:p>
                      <a:pPr algn="ctr"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3" marR="9523" marT="9525" marB="0" anchor="b"/>
                </a:tc>
                <a:tc>
                  <a:txBody>
                    <a:bodyPr/>
                    <a:lstStyle/>
                    <a:p>
                      <a:pPr algn="ctr"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3" marR="9523" marT="9525" marB="0" anchor="b"/>
                </a:tc>
                <a:tc>
                  <a:txBody>
                    <a:bodyPr/>
                    <a:lstStyle/>
                    <a:p>
                      <a:pPr algn="ctr"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3" marR="9523" marT="9525" marB="0" anchor="b"/>
                </a:tc>
                <a:tc>
                  <a:txBody>
                    <a:bodyPr/>
                    <a:lstStyle/>
                    <a:p>
                      <a:pPr algn="ctr"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3" marR="9523" marT="9525" marB="0" anchor="b"/>
                </a:tc>
                <a:tc>
                  <a:txBody>
                    <a:bodyPr/>
                    <a:lstStyle/>
                    <a:p>
                      <a:pPr algn="ctr" fontAlgn="b"/>
                      <a:r>
                        <a:rPr lang="es-PE" sz="1100" u="none" strike="noStrike">
                          <a:effectLst/>
                        </a:rPr>
                        <a:t>X</a:t>
                      </a:r>
                      <a:endParaRPr lang="es-PE" sz="1100" b="0" i="0" u="none" strike="noStrike">
                        <a:solidFill>
                          <a:srgbClr val="000000"/>
                        </a:solidFill>
                        <a:effectLst/>
                        <a:latin typeface="Calibri" panose="020F0502020204030204" pitchFamily="34" charset="0"/>
                      </a:endParaRPr>
                    </a:p>
                  </a:txBody>
                  <a:tcPr marL="9523" marR="9523" marT="9525" marB="0" anchor="b"/>
                </a:tc>
              </a:tr>
              <a:tr h="251231">
                <a:tc gridSpan="2">
                  <a:txBody>
                    <a:bodyPr/>
                    <a:lstStyle/>
                    <a:p>
                      <a:pPr algn="l" fontAlgn="b"/>
                      <a:r>
                        <a:rPr lang="es-PE" sz="1100" u="none" strike="noStrike">
                          <a:effectLst/>
                        </a:rPr>
                        <a:t>ENAJENACION DE VEHICULO</a:t>
                      </a:r>
                      <a:endParaRPr lang="es-PE" sz="1100" b="0" i="0" u="none" strike="noStrike">
                        <a:solidFill>
                          <a:srgbClr val="000000"/>
                        </a:solidFill>
                        <a:effectLst/>
                        <a:latin typeface="Calibri" panose="020F0502020204030204" pitchFamily="34" charset="0"/>
                      </a:endParaRPr>
                    </a:p>
                  </a:txBody>
                  <a:tcPr marL="9523" marR="9523" marT="9525" marB="0" anchor="b"/>
                </a:tc>
                <a:tc hMerge="1">
                  <a:txBody>
                    <a:bodyPr/>
                    <a:lstStyle/>
                    <a:p>
                      <a:endParaRPr lang="es-PE"/>
                    </a:p>
                  </a:txBody>
                  <a:tcPr/>
                </a:tc>
                <a:tc>
                  <a:txBody>
                    <a:bodyPr/>
                    <a:lstStyle/>
                    <a:p>
                      <a:pPr algn="ctr"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3" marR="9523" marT="9525" marB="0" anchor="b"/>
                </a:tc>
                <a:tc>
                  <a:txBody>
                    <a:bodyPr/>
                    <a:lstStyle/>
                    <a:p>
                      <a:pPr algn="ctr"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3" marR="9523" marT="9525" marB="0" anchor="b"/>
                </a:tc>
                <a:tc>
                  <a:txBody>
                    <a:bodyPr/>
                    <a:lstStyle/>
                    <a:p>
                      <a:pPr algn="ctr"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3" marR="9523" marT="9525" marB="0" anchor="b"/>
                </a:tc>
                <a:tc>
                  <a:txBody>
                    <a:bodyPr/>
                    <a:lstStyle/>
                    <a:p>
                      <a:pPr algn="ctr"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3" marR="9523" marT="9525" marB="0" anchor="b"/>
                </a:tc>
                <a:tc>
                  <a:txBody>
                    <a:bodyPr/>
                    <a:lstStyle/>
                    <a:p>
                      <a:pPr algn="ctr" fontAlgn="b"/>
                      <a:r>
                        <a:rPr lang="es-PE" sz="1100" u="none" strike="noStrike">
                          <a:effectLst/>
                        </a:rPr>
                        <a:t>X</a:t>
                      </a:r>
                      <a:endParaRPr lang="es-PE" sz="1100" b="0" i="0" u="none" strike="noStrike">
                        <a:solidFill>
                          <a:srgbClr val="000000"/>
                        </a:solidFill>
                        <a:effectLst/>
                        <a:latin typeface="Calibri" panose="020F0502020204030204" pitchFamily="34" charset="0"/>
                      </a:endParaRPr>
                    </a:p>
                  </a:txBody>
                  <a:tcPr marL="9523" marR="9523" marT="9525" marB="0" anchor="b"/>
                </a:tc>
              </a:tr>
              <a:tr h="251231">
                <a:tc gridSpan="2">
                  <a:txBody>
                    <a:bodyPr/>
                    <a:lstStyle/>
                    <a:p>
                      <a:pPr algn="l" fontAlgn="b"/>
                      <a:r>
                        <a:rPr lang="es-PE" sz="1100" u="none" strike="noStrike">
                          <a:effectLst/>
                        </a:rPr>
                        <a:t>DETERIORO DE MAQUINARIA</a:t>
                      </a:r>
                      <a:endParaRPr lang="es-PE" sz="1100" b="0" i="0" u="none" strike="noStrike">
                        <a:solidFill>
                          <a:srgbClr val="000000"/>
                        </a:solidFill>
                        <a:effectLst/>
                        <a:latin typeface="Calibri" panose="020F0502020204030204" pitchFamily="34" charset="0"/>
                      </a:endParaRPr>
                    </a:p>
                  </a:txBody>
                  <a:tcPr marL="9523" marR="9523" marT="9525" marB="0" anchor="b"/>
                </a:tc>
                <a:tc hMerge="1">
                  <a:txBody>
                    <a:bodyPr/>
                    <a:lstStyle/>
                    <a:p>
                      <a:endParaRPr lang="es-PE"/>
                    </a:p>
                  </a:txBody>
                  <a:tcPr/>
                </a:tc>
                <a:tc>
                  <a:txBody>
                    <a:bodyPr/>
                    <a:lstStyle/>
                    <a:p>
                      <a:pPr algn="ctr"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3" marR="9523" marT="9525" marB="0" anchor="b"/>
                </a:tc>
                <a:tc>
                  <a:txBody>
                    <a:bodyPr/>
                    <a:lstStyle/>
                    <a:p>
                      <a:pPr algn="ctr"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3" marR="9523" marT="9525" marB="0" anchor="b"/>
                </a:tc>
                <a:tc>
                  <a:txBody>
                    <a:bodyPr/>
                    <a:lstStyle/>
                    <a:p>
                      <a:pPr algn="ctr"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3" marR="9523" marT="9525" marB="0" anchor="b"/>
                </a:tc>
                <a:tc>
                  <a:txBody>
                    <a:bodyPr/>
                    <a:lstStyle/>
                    <a:p>
                      <a:pPr algn="ctr"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3" marR="9523" marT="9525" marB="0" anchor="b"/>
                </a:tc>
                <a:tc>
                  <a:txBody>
                    <a:bodyPr/>
                    <a:lstStyle/>
                    <a:p>
                      <a:pPr algn="ctr" fontAlgn="b"/>
                      <a:r>
                        <a:rPr lang="es-PE" sz="1100" u="none" strike="noStrike">
                          <a:effectLst/>
                        </a:rPr>
                        <a:t>X</a:t>
                      </a:r>
                      <a:endParaRPr lang="es-PE" sz="1100" b="0" i="0" u="none" strike="noStrike">
                        <a:solidFill>
                          <a:srgbClr val="000000"/>
                        </a:solidFill>
                        <a:effectLst/>
                        <a:latin typeface="Calibri" panose="020F0502020204030204" pitchFamily="34" charset="0"/>
                      </a:endParaRPr>
                    </a:p>
                  </a:txBody>
                  <a:tcPr marL="9523" marR="9523" marT="9525" marB="0" anchor="b"/>
                </a:tc>
              </a:tr>
              <a:tr h="251231">
                <a:tc gridSpan="2">
                  <a:txBody>
                    <a:bodyPr/>
                    <a:lstStyle/>
                    <a:p>
                      <a:pPr algn="l" fontAlgn="b"/>
                      <a:r>
                        <a:rPr lang="es-PE" sz="1100" u="none" strike="noStrike">
                          <a:effectLst/>
                        </a:rPr>
                        <a:t>DESCUENTO POR PRONTO PAGO FINANCIERO</a:t>
                      </a:r>
                      <a:endParaRPr lang="es-PE" sz="1100" b="0" i="0" u="none" strike="noStrike">
                        <a:solidFill>
                          <a:srgbClr val="000000"/>
                        </a:solidFill>
                        <a:effectLst/>
                        <a:latin typeface="Calibri" panose="020F0502020204030204" pitchFamily="34" charset="0"/>
                      </a:endParaRPr>
                    </a:p>
                  </a:txBody>
                  <a:tcPr marL="9523" marR="9523" marT="9525" marB="0" anchor="b"/>
                </a:tc>
                <a:tc hMerge="1">
                  <a:txBody>
                    <a:bodyPr/>
                    <a:lstStyle/>
                    <a:p>
                      <a:endParaRPr lang="es-PE"/>
                    </a:p>
                  </a:txBody>
                  <a:tcPr/>
                </a:tc>
                <a:tc>
                  <a:txBody>
                    <a:bodyPr/>
                    <a:lstStyle/>
                    <a:p>
                      <a:pPr algn="ctr"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3" marR="9523" marT="9525" marB="0" anchor="b"/>
                </a:tc>
                <a:tc>
                  <a:txBody>
                    <a:bodyPr/>
                    <a:lstStyle/>
                    <a:p>
                      <a:pPr algn="ctr"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3" marR="9523" marT="9525" marB="0" anchor="b"/>
                </a:tc>
                <a:tc>
                  <a:txBody>
                    <a:bodyPr/>
                    <a:lstStyle/>
                    <a:p>
                      <a:pPr algn="ctr"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3" marR="9523" marT="9525" marB="0" anchor="b"/>
                </a:tc>
                <a:tc>
                  <a:txBody>
                    <a:bodyPr/>
                    <a:lstStyle/>
                    <a:p>
                      <a:pPr algn="ctr"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3" marR="9523" marT="9525" marB="0" anchor="b"/>
                </a:tc>
                <a:tc>
                  <a:txBody>
                    <a:bodyPr/>
                    <a:lstStyle/>
                    <a:p>
                      <a:pPr algn="ctr" fontAlgn="b"/>
                      <a:r>
                        <a:rPr lang="es-PE" sz="1100" u="none" strike="noStrike">
                          <a:effectLst/>
                        </a:rPr>
                        <a:t>X</a:t>
                      </a:r>
                      <a:endParaRPr lang="es-PE" sz="1100" b="0" i="0" u="none" strike="noStrike">
                        <a:solidFill>
                          <a:srgbClr val="000000"/>
                        </a:solidFill>
                        <a:effectLst/>
                        <a:latin typeface="Calibri" panose="020F0502020204030204" pitchFamily="34" charset="0"/>
                      </a:endParaRPr>
                    </a:p>
                  </a:txBody>
                  <a:tcPr marL="9523" marR="9523" marT="9525" marB="0" anchor="b"/>
                </a:tc>
              </a:tr>
              <a:tr h="251231">
                <a:tc gridSpan="2">
                  <a:txBody>
                    <a:bodyPr/>
                    <a:lstStyle/>
                    <a:p>
                      <a:pPr algn="l" fontAlgn="b"/>
                      <a:r>
                        <a:rPr lang="es-PE" sz="1100" u="none" strike="noStrike">
                          <a:effectLst/>
                        </a:rPr>
                        <a:t>DERECHOS DE IMPORTACION EN ADUANAS</a:t>
                      </a:r>
                      <a:endParaRPr lang="es-PE" sz="1100" b="0" i="0" u="none" strike="noStrike">
                        <a:solidFill>
                          <a:srgbClr val="000000"/>
                        </a:solidFill>
                        <a:effectLst/>
                        <a:latin typeface="Calibri" panose="020F0502020204030204" pitchFamily="34" charset="0"/>
                      </a:endParaRPr>
                    </a:p>
                  </a:txBody>
                  <a:tcPr marL="9523" marR="9523" marT="9525" marB="0" anchor="b"/>
                </a:tc>
                <a:tc hMerge="1">
                  <a:txBody>
                    <a:bodyPr/>
                    <a:lstStyle/>
                    <a:p>
                      <a:endParaRPr lang="es-PE"/>
                    </a:p>
                  </a:txBody>
                  <a:tcPr/>
                </a:tc>
                <a:tc>
                  <a:txBody>
                    <a:bodyPr/>
                    <a:lstStyle/>
                    <a:p>
                      <a:pPr algn="ctr" fontAlgn="b"/>
                      <a:r>
                        <a:rPr lang="es-PE" sz="1100" u="none" strike="noStrike">
                          <a:effectLst/>
                        </a:rPr>
                        <a:t>X</a:t>
                      </a:r>
                      <a:endParaRPr lang="es-PE" sz="1100" b="0" i="0" u="none" strike="noStrike">
                        <a:solidFill>
                          <a:srgbClr val="000000"/>
                        </a:solidFill>
                        <a:effectLst/>
                        <a:latin typeface="Calibri" panose="020F0502020204030204" pitchFamily="34" charset="0"/>
                      </a:endParaRPr>
                    </a:p>
                  </a:txBody>
                  <a:tcPr marL="9523" marR="9523" marT="9525" marB="0" anchor="b"/>
                </a:tc>
                <a:tc>
                  <a:txBody>
                    <a:bodyPr/>
                    <a:lstStyle/>
                    <a:p>
                      <a:pPr algn="ctr"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3" marR="9523" marT="9525" marB="0" anchor="b"/>
                </a:tc>
                <a:tc>
                  <a:txBody>
                    <a:bodyPr/>
                    <a:lstStyle/>
                    <a:p>
                      <a:pPr algn="ctr"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3" marR="9523" marT="9525" marB="0" anchor="b"/>
                </a:tc>
                <a:tc>
                  <a:txBody>
                    <a:bodyPr/>
                    <a:lstStyle/>
                    <a:p>
                      <a:pPr algn="ctr" fontAlgn="b"/>
                      <a:r>
                        <a:rPr lang="es-PE" sz="1100" u="none" strike="noStrike">
                          <a:effectLst/>
                        </a:rPr>
                        <a:t> </a:t>
                      </a:r>
                      <a:endParaRPr lang="es-PE" sz="1100" b="0" i="0" u="none" strike="noStrike">
                        <a:solidFill>
                          <a:srgbClr val="000000"/>
                        </a:solidFill>
                        <a:effectLst/>
                        <a:latin typeface="Calibri" panose="020F0502020204030204" pitchFamily="34" charset="0"/>
                      </a:endParaRPr>
                    </a:p>
                  </a:txBody>
                  <a:tcPr marL="9523" marR="9523" marT="9525" marB="0" anchor="b"/>
                </a:tc>
                <a:tc>
                  <a:txBody>
                    <a:bodyPr/>
                    <a:lstStyle/>
                    <a:p>
                      <a:pPr algn="ctr" fontAlgn="b"/>
                      <a:r>
                        <a:rPr lang="es-PE" sz="1100" u="none" strike="noStrike" dirty="0">
                          <a:effectLst/>
                        </a:rPr>
                        <a:t> </a:t>
                      </a:r>
                      <a:endParaRPr lang="es-PE" sz="1100" b="0" i="0" u="none" strike="noStrike" dirty="0">
                        <a:solidFill>
                          <a:srgbClr val="000000"/>
                        </a:solidFill>
                        <a:effectLst/>
                        <a:latin typeface="Calibri" panose="020F0502020204030204" pitchFamily="34" charset="0"/>
                      </a:endParaRPr>
                    </a:p>
                  </a:txBody>
                  <a:tcPr marL="9523" marR="9523" marT="9525" marB="0" anchor="b"/>
                </a:tc>
              </a:tr>
            </a:tbl>
          </a:graphicData>
        </a:graphic>
      </p:graphicFrame>
      <p:sp>
        <p:nvSpPr>
          <p:cNvPr id="5" name="4 Marcador de pie de página"/>
          <p:cNvSpPr>
            <a:spLocks noGrp="1"/>
          </p:cNvSpPr>
          <p:nvPr>
            <p:ph type="ftr" sz="quarter" idx="10"/>
          </p:nvPr>
        </p:nvSpPr>
        <p:spPr bwMode="auto">
          <a:ln>
            <a:miter lim="800000"/>
            <a:headEnd/>
            <a:tailEnd/>
          </a:ln>
        </p:spPr>
        <p:txBody>
          <a:bodyPr wrap="square" lIns="91440" tIns="45720" rIns="91440" bIns="45720" numCol="1" anchor="t" anchorCtr="0" compatLnSpc="1">
            <a:prstTxWarp prst="textNoShape">
              <a:avLst/>
            </a:prstTxWarp>
          </a:bodyPr>
          <a:lstStyle/>
          <a:p>
            <a:pPr algn="ctr" fontAlgn="base">
              <a:spcBef>
                <a:spcPct val="0"/>
              </a:spcBef>
              <a:spcAft>
                <a:spcPct val="0"/>
              </a:spcAft>
              <a:defRPr/>
            </a:pPr>
            <a:r>
              <a:rPr lang="es-PE" dirty="0"/>
              <a:t>Armando Villacorta Cavero</a:t>
            </a:r>
            <a:endParaRPr lang="es-ES" dirty="0"/>
          </a:p>
        </p:txBody>
      </p:sp>
      <p:sp>
        <p:nvSpPr>
          <p:cNvPr id="42115" name="5 Marcador de número de diapositiva"/>
          <p:cNvSpPr>
            <a:spLocks noGrp="1"/>
          </p:cNvSpPr>
          <p:nvPr>
            <p:ph type="sldNum" sz="quarter" idx="11"/>
          </p:nvPr>
        </p:nvSpPr>
        <p:spPr bwMode="auto">
          <a:xfrm>
            <a:off x="612775" y="6376988"/>
            <a:ext cx="1981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a:spcBef>
                <a:spcPct val="0"/>
              </a:spcBef>
              <a:buClrTx/>
              <a:buSzTx/>
              <a:buFontTx/>
              <a:buNone/>
            </a:pPr>
            <a:r>
              <a:rPr lang="es-ES" altLang="es-PE" sz="1200" smtClean="0">
                <a:solidFill>
                  <a:schemeClr val="tx2"/>
                </a:solidFill>
              </a:rPr>
              <a:t>1</a:t>
            </a:r>
            <a:fld id="{2D61EFF4-B22D-41B3-9B11-30CC0A55F0B8}" type="slidenum">
              <a:rPr lang="es-ES" altLang="es-PE" sz="1200" smtClean="0">
                <a:solidFill>
                  <a:schemeClr val="tx2"/>
                </a:solidFill>
              </a:rPr>
              <a:pPr>
                <a:spcBef>
                  <a:spcPct val="0"/>
                </a:spcBef>
                <a:buClrTx/>
                <a:buSzTx/>
                <a:buFontTx/>
                <a:buNone/>
              </a:pPr>
              <a:t>19</a:t>
            </a:fld>
            <a:endParaRPr lang="es-ES" altLang="es-PE" sz="1200" smtClean="0">
              <a:solidFill>
                <a:schemeClr val="tx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187450" y="3716338"/>
            <a:ext cx="6961188" cy="1082675"/>
          </a:xfrm>
        </p:spPr>
        <p:txBody>
          <a:bodyPr>
            <a:noAutofit/>
          </a:bodyPr>
          <a:lstStyle/>
          <a:p>
            <a:pPr algn="ctr" eaLnBrk="1" fontAlgn="auto" hangingPunct="1">
              <a:spcAft>
                <a:spcPts val="0"/>
              </a:spcAft>
              <a:defRPr/>
            </a:pPr>
            <a:r>
              <a:rPr lang="es-ES_tradnl" sz="2200" b="1" dirty="0" smtClean="0">
                <a:effectLst>
                  <a:outerShdw blurRad="38100" dist="38100" dir="2700000" algn="tl">
                    <a:srgbClr val="C0C0C0"/>
                  </a:outerShdw>
                </a:effectLst>
                <a:latin typeface="Arial" charset="0"/>
              </a:rPr>
              <a:t>I. El Marco Conceptual y las Normas Internacionales de Información Financiera (NIIF):</a:t>
            </a:r>
            <a:r>
              <a:rPr lang="es-ES_tradnl" sz="4000" b="1" dirty="0" smtClean="0">
                <a:effectLst>
                  <a:outerShdw blurRad="38100" dist="38100" dir="2700000" algn="tl">
                    <a:srgbClr val="C0C0C0"/>
                  </a:outerShdw>
                </a:effectLst>
                <a:latin typeface="Arial" charset="0"/>
              </a:rPr>
              <a:t/>
            </a:r>
            <a:br>
              <a:rPr lang="es-ES_tradnl" sz="4000" b="1" dirty="0" smtClean="0">
                <a:effectLst>
                  <a:outerShdw blurRad="38100" dist="38100" dir="2700000" algn="tl">
                    <a:srgbClr val="C0C0C0"/>
                  </a:outerShdw>
                </a:effectLst>
                <a:latin typeface="Arial" charset="0"/>
              </a:rPr>
            </a:br>
            <a:r>
              <a:rPr lang="es-ES" sz="2000" b="1" dirty="0" smtClean="0">
                <a:effectLst>
                  <a:outerShdw blurRad="38100" dist="38100" dir="2700000" algn="tl">
                    <a:srgbClr val="C0C0C0"/>
                  </a:outerShdw>
                </a:effectLst>
                <a:latin typeface="Arial" charset="0"/>
              </a:rPr>
              <a:t>Más allá del Costo Histórico</a:t>
            </a:r>
            <a:r>
              <a:rPr lang="es-ES_tradnl" sz="2000" b="1" dirty="0" smtClean="0">
                <a:effectLst>
                  <a:outerShdw blurRad="38100" dist="38100" dir="2700000" algn="tl">
                    <a:srgbClr val="C0C0C0"/>
                  </a:outerShdw>
                </a:effectLst>
                <a:latin typeface="Arial" charset="0"/>
              </a:rPr>
              <a:t/>
            </a:r>
            <a:br>
              <a:rPr lang="es-ES_tradnl" sz="2000" b="1" dirty="0" smtClean="0">
                <a:effectLst>
                  <a:outerShdw blurRad="38100" dist="38100" dir="2700000" algn="tl">
                    <a:srgbClr val="C0C0C0"/>
                  </a:outerShdw>
                </a:effectLst>
                <a:latin typeface="Arial" charset="0"/>
              </a:rPr>
            </a:br>
            <a:endParaRPr lang="es-ES" sz="2000" b="1" dirty="0" smtClean="0">
              <a:effectLst>
                <a:outerShdw blurRad="38100" dist="38100" dir="2700000" algn="tl">
                  <a:srgbClr val="C0C0C0"/>
                </a:outerShdw>
              </a:effectLst>
              <a:latin typeface="Arial" charset="0"/>
            </a:endParaRPr>
          </a:p>
        </p:txBody>
      </p:sp>
      <p:pic>
        <p:nvPicPr>
          <p:cNvPr id="15363" name="Imagen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364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Imagen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2738" y="115888"/>
            <a:ext cx="96043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4 Marcador de pie de página"/>
          <p:cNvSpPr>
            <a:spLocks noGrp="1"/>
          </p:cNvSpPr>
          <p:nvPr>
            <p:ph type="ftr" sz="quarter" idx="10"/>
          </p:nvPr>
        </p:nvSpPr>
        <p:spPr bwMode="auto">
          <a:xfrm>
            <a:off x="2898775" y="6356350"/>
            <a:ext cx="3505200" cy="365125"/>
          </a:xfrm>
          <a:ln>
            <a:miter lim="800000"/>
            <a:headEnd/>
            <a:tailEnd/>
          </a:ln>
        </p:spPr>
        <p:txBody>
          <a:bodyPr wrap="square" lIns="91440" tIns="45720" rIns="91440" bIns="45720" numCol="1" anchor="t" anchorCtr="0" compatLnSpc="1">
            <a:prstTxWarp prst="textNoShape">
              <a:avLst/>
            </a:prstTxWarp>
          </a:bodyPr>
          <a:lstStyle/>
          <a:p>
            <a:pPr algn="ctr" fontAlgn="base">
              <a:spcBef>
                <a:spcPct val="0"/>
              </a:spcBef>
              <a:spcAft>
                <a:spcPct val="0"/>
              </a:spcAft>
              <a:defRPr/>
            </a:pPr>
            <a:r>
              <a:rPr lang="es-PE" dirty="0"/>
              <a:t>Armando Villacorta Cavero</a:t>
            </a:r>
            <a:endParaRPr lang="es-ES" dirty="0"/>
          </a:p>
        </p:txBody>
      </p:sp>
      <p:sp>
        <p:nvSpPr>
          <p:cNvPr id="15366" name="5 Marcador de número de diapositiva"/>
          <p:cNvSpPr>
            <a:spLocks noGrp="1"/>
          </p:cNvSpPr>
          <p:nvPr>
            <p:ph type="sldNum" sz="quarter" idx="11"/>
          </p:nvPr>
        </p:nvSpPr>
        <p:spPr bwMode="auto">
          <a:xfrm>
            <a:off x="179388" y="6308725"/>
            <a:ext cx="1981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a:spcBef>
                <a:spcPct val="0"/>
              </a:spcBef>
              <a:buClrTx/>
              <a:buSzTx/>
              <a:buFontTx/>
              <a:buNone/>
            </a:pPr>
            <a:r>
              <a:rPr lang="es-ES" altLang="es-PE" sz="1400" smtClean="0">
                <a:solidFill>
                  <a:schemeClr val="tx2"/>
                </a:solidFill>
              </a:rPr>
              <a:t>2</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5"/>
          <p:cNvSpPr>
            <a:spLocks noChangeArrowheads="1"/>
          </p:cNvSpPr>
          <p:nvPr>
            <p:custDataLst>
              <p:tags r:id="rId2"/>
            </p:custDataLst>
          </p:nvPr>
        </p:nvSpPr>
        <p:spPr bwMode="auto">
          <a:xfrm>
            <a:off x="-36513" y="1125538"/>
            <a:ext cx="9180513" cy="518318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912813">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defTabSz="912813">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defTabSz="912813">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defTabSz="912813">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defTabSz="912813">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defTabSz="912813"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defTabSz="912813"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defTabSz="912813"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defTabSz="912813"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algn="r" eaLnBrk="1" hangingPunct="1">
              <a:spcBef>
                <a:spcPct val="0"/>
              </a:spcBef>
              <a:buClrTx/>
              <a:buSzTx/>
              <a:buFontTx/>
              <a:buNone/>
            </a:pPr>
            <a:endParaRPr lang="es-EC" altLang="es-CO" sz="1800">
              <a:solidFill>
                <a:schemeClr val="bg1"/>
              </a:solidFill>
              <a:latin typeface="Calibri" panose="020F0502020204030204" pitchFamily="34" charset="0"/>
            </a:endParaRPr>
          </a:p>
        </p:txBody>
      </p:sp>
      <p:sp>
        <p:nvSpPr>
          <p:cNvPr id="43011" name="AutoShape 53"/>
          <p:cNvSpPr>
            <a:spLocks noChangeArrowheads="1"/>
          </p:cNvSpPr>
          <p:nvPr>
            <p:custDataLst>
              <p:tags r:id="rId3"/>
            </p:custDataLst>
          </p:nvPr>
        </p:nvSpPr>
        <p:spPr bwMode="auto">
          <a:xfrm>
            <a:off x="-36513" y="549275"/>
            <a:ext cx="1752601" cy="1427163"/>
          </a:xfrm>
          <a:prstGeom prst="roundRect">
            <a:avLst>
              <a:gd name="adj" fmla="val 50000"/>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defTabSz="912813">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defTabSz="912813">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defTabSz="912813">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defTabSz="912813">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defTabSz="912813">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defTabSz="912813"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defTabSz="912813"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defTabSz="912813"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defTabSz="912813"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eaLnBrk="1" hangingPunct="1">
              <a:spcBef>
                <a:spcPct val="0"/>
              </a:spcBef>
              <a:buClrTx/>
              <a:buSzTx/>
              <a:buFontTx/>
              <a:buNone/>
            </a:pPr>
            <a:endParaRPr lang="es-EC" altLang="es-CO" sz="1800">
              <a:solidFill>
                <a:schemeClr val="bg1"/>
              </a:solidFill>
              <a:latin typeface="Calibri" panose="020F0502020204030204" pitchFamily="34" charset="0"/>
            </a:endParaRPr>
          </a:p>
        </p:txBody>
      </p:sp>
      <p:pic>
        <p:nvPicPr>
          <p:cNvPr id="43012" name="Picture 61" descr="mundo"/>
          <p:cNvPicPr>
            <a:picLocks noChangeAspect="1" noChangeArrowheads="1" noCrop="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323850" y="692150"/>
            <a:ext cx="1001713"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2" descr="http://adpaascu.files.wordpress.com/2012/03/green-globe-jpg.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513" y="1557338"/>
            <a:ext cx="4319587"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2 Subtítulo"/>
          <p:cNvSpPr txBox="1">
            <a:spLocks/>
          </p:cNvSpPr>
          <p:nvPr/>
        </p:nvSpPr>
        <p:spPr bwMode="auto">
          <a:xfrm>
            <a:off x="3995738" y="1706563"/>
            <a:ext cx="482441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algn="ctr" eaLnBrk="1" hangingPunct="1">
              <a:spcBef>
                <a:spcPct val="20000"/>
              </a:spcBef>
              <a:buClrTx/>
              <a:buSzTx/>
              <a:buFont typeface="Arial" panose="020B0604020202020204" pitchFamily="34" charset="0"/>
              <a:buNone/>
            </a:pPr>
            <a:r>
              <a:rPr lang="es-ES" altLang="es-PE" sz="3200">
                <a:solidFill>
                  <a:schemeClr val="bg1"/>
                </a:solidFill>
                <a:latin typeface="Calibri" panose="020F0502020204030204" pitchFamily="34" charset="0"/>
              </a:rPr>
              <a:t>MARCO CONCEPTUAL 2020</a:t>
            </a:r>
          </a:p>
          <a:p>
            <a:pPr algn="ctr" eaLnBrk="1" hangingPunct="1">
              <a:spcBef>
                <a:spcPct val="20000"/>
              </a:spcBef>
              <a:buClrTx/>
              <a:buSzTx/>
              <a:buFont typeface="Arial" panose="020B0604020202020204" pitchFamily="34" charset="0"/>
              <a:buNone/>
            </a:pPr>
            <a:r>
              <a:rPr lang="es-ES" altLang="es-PE" sz="3200">
                <a:solidFill>
                  <a:schemeClr val="bg1"/>
                </a:solidFill>
                <a:latin typeface="Calibri" panose="020F0502020204030204" pitchFamily="34" charset="0"/>
              </a:rPr>
              <a:t>IV. MEDICION</a:t>
            </a:r>
          </a:p>
          <a:p>
            <a:pPr eaLnBrk="1" hangingPunct="1">
              <a:spcBef>
                <a:spcPct val="20000"/>
              </a:spcBef>
              <a:buClrTx/>
              <a:buSzTx/>
              <a:buFont typeface="Arial" panose="020B0604020202020204" pitchFamily="34" charset="0"/>
              <a:buNone/>
            </a:pPr>
            <a:endParaRPr lang="es-ES" altLang="es-PE" sz="3200">
              <a:solidFill>
                <a:schemeClr val="bg1"/>
              </a:solidFill>
              <a:latin typeface="Calibri" panose="020F0502020204030204" pitchFamily="34" charset="0"/>
            </a:endParaRPr>
          </a:p>
        </p:txBody>
      </p:sp>
      <p:pic>
        <p:nvPicPr>
          <p:cNvPr id="43015" name="Imagen 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219700" y="3068638"/>
            <a:ext cx="2413000" cy="300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6" name="4 Marcador de pie de página"/>
          <p:cNvSpPr txBox="1">
            <a:spLocks/>
          </p:cNvSpPr>
          <p:nvPr/>
        </p:nvSpPr>
        <p:spPr bwMode="auto">
          <a:xfrm>
            <a:off x="2898775" y="6356350"/>
            <a:ext cx="3505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547688" indent="-2730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822325"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096963"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13716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1828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286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2743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2004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algn="ctr">
              <a:spcBef>
                <a:spcPct val="0"/>
              </a:spcBef>
              <a:buClrTx/>
              <a:buSzTx/>
              <a:buFontTx/>
              <a:buNone/>
            </a:pPr>
            <a:r>
              <a:rPr lang="es-PE" sz="1800">
                <a:latin typeface="Arial" panose="020B0604020202020204" pitchFamily="34" charset="0"/>
              </a:rPr>
              <a:t>Armando Villacorta Cavero</a:t>
            </a:r>
            <a:endParaRPr lang="es-ES" sz="1800">
              <a:latin typeface="Arial" panose="020B0604020202020204" pitchFamily="34" charset="0"/>
            </a:endParaRPr>
          </a:p>
        </p:txBody>
      </p:sp>
      <p:sp>
        <p:nvSpPr>
          <p:cNvPr id="43017" name="5 Marcador de número de diapositiva"/>
          <p:cNvSpPr txBox="1">
            <a:spLocks/>
          </p:cNvSpPr>
          <p:nvPr/>
        </p:nvSpPr>
        <p:spPr bwMode="auto">
          <a:xfrm>
            <a:off x="612775" y="6376988"/>
            <a:ext cx="1981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a:spcBef>
                <a:spcPct val="0"/>
              </a:spcBef>
              <a:buClrTx/>
              <a:buSzTx/>
              <a:buFontTx/>
              <a:buNone/>
            </a:pPr>
            <a:r>
              <a:rPr lang="es-ES" altLang="es-PE" sz="1200">
                <a:solidFill>
                  <a:schemeClr val="tx2"/>
                </a:solidFill>
              </a:rPr>
              <a:t>20</a:t>
            </a:r>
          </a:p>
        </p:txBody>
      </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 Box 2"/>
          <p:cNvSpPr txBox="1">
            <a:spLocks noChangeArrowheads="1"/>
          </p:cNvSpPr>
          <p:nvPr/>
        </p:nvSpPr>
        <p:spPr bwMode="auto">
          <a:xfrm>
            <a:off x="539552" y="1340768"/>
            <a:ext cx="8207375" cy="523875"/>
          </a:xfrm>
          <a:prstGeom prst="rect">
            <a:avLst/>
          </a:prstGeom>
          <a:solidFill>
            <a:srgbClr val="00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lIns="91432" tIns="45716" rIns="91432" bIns="4571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defRPr/>
            </a:pPr>
            <a:r>
              <a:rPr lang="es-ES_tradnl" sz="2800" dirty="0" smtClean="0">
                <a:solidFill>
                  <a:schemeClr val="bg1"/>
                </a:solidFill>
                <a:effectLst>
                  <a:outerShdw blurRad="38100" dist="38100" dir="2700000" algn="tl">
                    <a:srgbClr val="000000">
                      <a:alpha val="43137"/>
                    </a:srgbClr>
                  </a:outerShdw>
                </a:effectLst>
                <a:latin typeface="+mn-lt"/>
              </a:rPr>
              <a:t>Valuación de los elementos bases de medición</a:t>
            </a:r>
          </a:p>
        </p:txBody>
      </p:sp>
      <p:sp>
        <p:nvSpPr>
          <p:cNvPr id="16388" name="Rectangle 5"/>
          <p:cNvSpPr>
            <a:spLocks noChangeArrowheads="1"/>
          </p:cNvSpPr>
          <p:nvPr/>
        </p:nvSpPr>
        <p:spPr bwMode="auto">
          <a:xfrm>
            <a:off x="3884360" y="2828556"/>
            <a:ext cx="2663825" cy="503237"/>
          </a:xfrm>
          <a:prstGeom prst="rect">
            <a:avLst/>
          </a:prstGeom>
          <a:solidFill>
            <a:schemeClr val="tx1">
              <a:lumMod val="65000"/>
              <a:lumOff val="35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1" hangingPunct="1">
              <a:defRPr/>
            </a:pPr>
            <a:r>
              <a:rPr lang="es-MX" sz="2800" dirty="0">
                <a:solidFill>
                  <a:schemeClr val="bg1"/>
                </a:solidFill>
                <a:latin typeface="+mn-lt"/>
              </a:rPr>
              <a:t>Histórico</a:t>
            </a:r>
            <a:endParaRPr lang="es-ES" sz="2800" dirty="0">
              <a:solidFill>
                <a:schemeClr val="bg1"/>
              </a:solidFill>
              <a:latin typeface="+mn-lt"/>
            </a:endParaRPr>
          </a:p>
        </p:txBody>
      </p:sp>
      <p:sp>
        <p:nvSpPr>
          <p:cNvPr id="16389" name="Rectangle 6"/>
          <p:cNvSpPr>
            <a:spLocks noChangeArrowheads="1"/>
          </p:cNvSpPr>
          <p:nvPr/>
        </p:nvSpPr>
        <p:spPr bwMode="auto">
          <a:xfrm>
            <a:off x="3884361" y="4725963"/>
            <a:ext cx="2663825" cy="503237"/>
          </a:xfrm>
          <a:prstGeom prst="rect">
            <a:avLst/>
          </a:prstGeom>
          <a:solidFill>
            <a:srgbClr val="C000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1" hangingPunct="1">
              <a:defRPr/>
            </a:pPr>
            <a:r>
              <a:rPr lang="es-MX" sz="2800" dirty="0">
                <a:solidFill>
                  <a:schemeClr val="bg1"/>
                </a:solidFill>
                <a:latin typeface="+mn-lt"/>
              </a:rPr>
              <a:t>Corriente</a:t>
            </a:r>
            <a:endParaRPr lang="es-ES" sz="2800" dirty="0">
              <a:solidFill>
                <a:schemeClr val="bg1"/>
              </a:solidFill>
              <a:latin typeface="+mn-lt"/>
            </a:endParaRPr>
          </a:p>
        </p:txBody>
      </p:sp>
      <p:sp>
        <p:nvSpPr>
          <p:cNvPr id="16390" name="Rectangle 7"/>
          <p:cNvSpPr>
            <a:spLocks noChangeArrowheads="1"/>
          </p:cNvSpPr>
          <p:nvPr/>
        </p:nvSpPr>
        <p:spPr bwMode="auto">
          <a:xfrm>
            <a:off x="3923928" y="4077072"/>
            <a:ext cx="2663825" cy="503238"/>
          </a:xfrm>
          <a:prstGeom prst="rect">
            <a:avLst/>
          </a:prstGeom>
          <a:solidFill>
            <a:srgbClr val="C000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1" hangingPunct="1">
              <a:defRPr/>
            </a:pPr>
            <a:r>
              <a:rPr lang="es-ES" sz="2800" dirty="0">
                <a:solidFill>
                  <a:schemeClr val="bg1"/>
                </a:solidFill>
                <a:latin typeface="+mn-lt"/>
              </a:rPr>
              <a:t>Razonable</a:t>
            </a:r>
          </a:p>
        </p:txBody>
      </p:sp>
      <p:sp>
        <p:nvSpPr>
          <p:cNvPr id="16391" name="Rectangle 8"/>
          <p:cNvSpPr>
            <a:spLocks noChangeArrowheads="1"/>
          </p:cNvSpPr>
          <p:nvPr/>
        </p:nvSpPr>
        <p:spPr bwMode="auto">
          <a:xfrm>
            <a:off x="3892417" y="5374853"/>
            <a:ext cx="2663825" cy="828980"/>
          </a:xfrm>
          <a:prstGeom prst="rect">
            <a:avLst/>
          </a:prstGeom>
          <a:solidFill>
            <a:srgbClr val="C000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1" hangingPunct="1">
              <a:defRPr/>
            </a:pPr>
            <a:r>
              <a:rPr lang="es-ES" sz="2800" dirty="0">
                <a:solidFill>
                  <a:schemeClr val="bg1"/>
                </a:solidFill>
                <a:latin typeface="+mn-lt"/>
              </a:rPr>
              <a:t>De Uso o </a:t>
            </a:r>
          </a:p>
          <a:p>
            <a:pPr algn="ctr" eaLnBrk="1" hangingPunct="1">
              <a:defRPr/>
            </a:pPr>
            <a:r>
              <a:rPr lang="es-ES" sz="2800" dirty="0">
                <a:solidFill>
                  <a:schemeClr val="bg1"/>
                </a:solidFill>
                <a:latin typeface="+mn-lt"/>
              </a:rPr>
              <a:t>Cumplimiento</a:t>
            </a:r>
          </a:p>
        </p:txBody>
      </p:sp>
      <p:sp>
        <p:nvSpPr>
          <p:cNvPr id="2" name="1 Rectángulo"/>
          <p:cNvSpPr/>
          <p:nvPr/>
        </p:nvSpPr>
        <p:spPr>
          <a:xfrm>
            <a:off x="971600" y="2636912"/>
            <a:ext cx="2300579" cy="1015663"/>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r>
              <a:rPr lang="es-ES_tradnl" sz="3000" dirty="0">
                <a:solidFill>
                  <a:schemeClr val="bg1"/>
                </a:solidFill>
                <a:effectLst>
                  <a:outerShdw blurRad="38100" dist="38100" dir="2700000" algn="tl">
                    <a:srgbClr val="000000">
                      <a:alpha val="43137"/>
                    </a:srgbClr>
                  </a:outerShdw>
                </a:effectLst>
                <a:latin typeface="+mn-lt"/>
              </a:rPr>
              <a:t> COSTO</a:t>
            </a:r>
          </a:p>
          <a:p>
            <a:pPr algn="ctr">
              <a:defRPr/>
            </a:pPr>
            <a:r>
              <a:rPr lang="es-ES_tradnl" sz="3000" dirty="0">
                <a:solidFill>
                  <a:schemeClr val="bg1"/>
                </a:solidFill>
                <a:effectLst>
                  <a:outerShdw blurRad="38100" dist="38100" dir="2700000" algn="tl">
                    <a:srgbClr val="000000">
                      <a:alpha val="43137"/>
                    </a:srgbClr>
                  </a:outerShdw>
                </a:effectLst>
                <a:latin typeface="+mn-lt"/>
              </a:rPr>
              <a:t>HISTORICO </a:t>
            </a:r>
          </a:p>
        </p:txBody>
      </p:sp>
      <p:sp>
        <p:nvSpPr>
          <p:cNvPr id="3" name="2 Rectángulo"/>
          <p:cNvSpPr/>
          <p:nvPr/>
        </p:nvSpPr>
        <p:spPr>
          <a:xfrm>
            <a:off x="827584" y="4645585"/>
            <a:ext cx="2416328" cy="1015663"/>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ct val="200000"/>
              </a:spcBef>
              <a:defRPr/>
            </a:pPr>
            <a:r>
              <a:rPr lang="es-ES_tradnl" sz="3000" dirty="0">
                <a:solidFill>
                  <a:schemeClr val="bg1"/>
                </a:solidFill>
                <a:effectLst>
                  <a:outerShdw blurRad="38100" dist="38100" dir="2700000" algn="tl">
                    <a:srgbClr val="000000">
                      <a:alpha val="43137"/>
                    </a:srgbClr>
                  </a:outerShdw>
                </a:effectLst>
                <a:latin typeface="+mn-lt"/>
              </a:rPr>
              <a:t> VALOR RAZONABLE </a:t>
            </a:r>
          </a:p>
        </p:txBody>
      </p:sp>
      <p:sp>
        <p:nvSpPr>
          <p:cNvPr id="45079" name="4 Marcador de número de diapositiva"/>
          <p:cNvSpPr txBox="1">
            <a:spLocks/>
          </p:cNvSpPr>
          <p:nvPr/>
        </p:nvSpPr>
        <p:spPr bwMode="auto">
          <a:xfrm>
            <a:off x="6831013"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algn="r" eaLnBrk="1" hangingPunct="1">
              <a:spcBef>
                <a:spcPct val="0"/>
              </a:spcBef>
              <a:buClrTx/>
              <a:buSzTx/>
              <a:buFontTx/>
              <a:buNone/>
            </a:pPr>
            <a:fld id="{48073A99-5D78-47CF-BAB8-A3F3F4807E7F}" type="slidenum">
              <a:rPr lang="es-ES" altLang="en-US" sz="1200" b="1">
                <a:solidFill>
                  <a:srgbClr val="292929"/>
                </a:solidFill>
                <a:latin typeface="Arial" panose="020B0604020202020204" pitchFamily="34" charset="0"/>
                <a:cs typeface="Arial" panose="020B0604020202020204" pitchFamily="34" charset="0"/>
              </a:rPr>
              <a:pPr algn="r" eaLnBrk="1" hangingPunct="1">
                <a:spcBef>
                  <a:spcPct val="0"/>
                </a:spcBef>
                <a:buClrTx/>
                <a:buSzTx/>
                <a:buFontTx/>
                <a:buNone/>
              </a:pPr>
              <a:t>21</a:t>
            </a:fld>
            <a:endParaRPr lang="es-ES" altLang="en-US" sz="1200" b="1">
              <a:solidFill>
                <a:srgbClr val="292929"/>
              </a:solidFill>
              <a:latin typeface="Arial" panose="020B0604020202020204" pitchFamily="34" charset="0"/>
              <a:cs typeface="Arial" panose="020B0604020202020204" pitchFamily="34" charset="0"/>
            </a:endParaRPr>
          </a:p>
        </p:txBody>
      </p:sp>
      <p:sp>
        <p:nvSpPr>
          <p:cNvPr id="14" name="13 Redondear rectángulo de esquina diagonal"/>
          <p:cNvSpPr/>
          <p:nvPr/>
        </p:nvSpPr>
        <p:spPr bwMode="auto">
          <a:xfrm>
            <a:off x="683568" y="188640"/>
            <a:ext cx="8136904" cy="792088"/>
          </a:xfrm>
          <a:prstGeom prst="round2DiagRect">
            <a:avLst>
              <a:gd name="adj1" fmla="val 0"/>
              <a:gd name="adj2" fmla="val 0"/>
            </a:avLst>
          </a:prstGeom>
          <a:no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a:lstStyle/>
          <a:p>
            <a:pPr algn="ctr" eaLnBrk="1" hangingPunct="1">
              <a:defRPr/>
            </a:pPr>
            <a:r>
              <a:rPr lang="es-ES_tradnl" sz="4000" dirty="0">
                <a:solidFill>
                  <a:srgbClr val="C00000"/>
                </a:solidFill>
                <a:effectLst>
                  <a:outerShdw blurRad="38100" dist="38100" dir="2700000" algn="tl">
                    <a:srgbClr val="000000">
                      <a:alpha val="43137"/>
                    </a:srgbClr>
                  </a:outerShdw>
                </a:effectLst>
                <a:latin typeface="+mn-lt"/>
              </a:rPr>
              <a:t>Medición de los estados financieros</a:t>
            </a:r>
            <a:endParaRPr lang="es-PE" sz="4000" dirty="0">
              <a:solidFill>
                <a:srgbClr val="C00000"/>
              </a:solidFill>
              <a:effectLst>
                <a:outerShdw blurRad="38100" dist="38100" dir="2700000" algn="tl">
                  <a:srgbClr val="000000">
                    <a:alpha val="43137"/>
                  </a:srgbClr>
                </a:outerShdw>
              </a:effectLst>
              <a:latin typeface="+mn-lt"/>
            </a:endParaRPr>
          </a:p>
        </p:txBody>
      </p:sp>
      <p:sp>
        <p:nvSpPr>
          <p:cNvPr id="16" name="15 Abrir llave"/>
          <p:cNvSpPr>
            <a:spLocks/>
          </p:cNvSpPr>
          <p:nvPr/>
        </p:nvSpPr>
        <p:spPr bwMode="auto">
          <a:xfrm>
            <a:off x="3419475" y="2492375"/>
            <a:ext cx="288925" cy="1368425"/>
          </a:xfrm>
          <a:prstGeom prst="leftBrace">
            <a:avLst>
              <a:gd name="adj1" fmla="val 52516"/>
              <a:gd name="adj2" fmla="val 47880"/>
            </a:avLst>
          </a:prstGeom>
          <a:noFill/>
          <a:ln w="38100" algn="ctr">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eaLnBrk="1" hangingPunct="1">
              <a:spcBef>
                <a:spcPct val="0"/>
              </a:spcBef>
              <a:buClrTx/>
              <a:buSzTx/>
              <a:buFontTx/>
              <a:buNone/>
            </a:pPr>
            <a:endParaRPr lang="es-PE" altLang="es-PE" sz="1800" b="1">
              <a:latin typeface="Arial" panose="020B0604020202020204" pitchFamily="34" charset="0"/>
            </a:endParaRPr>
          </a:p>
        </p:txBody>
      </p:sp>
      <p:sp>
        <p:nvSpPr>
          <p:cNvPr id="17" name="16 Abrir llave"/>
          <p:cNvSpPr>
            <a:spLocks/>
          </p:cNvSpPr>
          <p:nvPr/>
        </p:nvSpPr>
        <p:spPr bwMode="auto">
          <a:xfrm>
            <a:off x="3419475" y="4365625"/>
            <a:ext cx="288925" cy="1655763"/>
          </a:xfrm>
          <a:prstGeom prst="leftBrace">
            <a:avLst>
              <a:gd name="adj1" fmla="val 52452"/>
              <a:gd name="adj2" fmla="val 47880"/>
            </a:avLst>
          </a:prstGeom>
          <a:noFill/>
          <a:ln w="38100" algn="ctr">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eaLnBrk="1" hangingPunct="1">
              <a:spcBef>
                <a:spcPct val="0"/>
              </a:spcBef>
              <a:buClrTx/>
              <a:buSzTx/>
              <a:buFontTx/>
              <a:buNone/>
            </a:pPr>
            <a:endParaRPr lang="es-PE" altLang="es-PE" sz="1800" b="1">
              <a:latin typeface="Arial" panose="020B0604020202020204" pitchFamily="34" charset="0"/>
            </a:endParaRPr>
          </a:p>
        </p:txBody>
      </p:sp>
      <p:sp>
        <p:nvSpPr>
          <p:cNvPr id="13" name="4 Marcador de pie de página"/>
          <p:cNvSpPr>
            <a:spLocks noGrp="1"/>
          </p:cNvSpPr>
          <p:nvPr>
            <p:ph type="ftr" sz="quarter" idx="10"/>
          </p:nvPr>
        </p:nvSpPr>
        <p:spPr bwMode="auto">
          <a:ln>
            <a:miter lim="800000"/>
            <a:headEnd/>
            <a:tailEnd/>
          </a:ln>
        </p:spPr>
        <p:txBody>
          <a:bodyPr wrap="square" lIns="91440" tIns="45720" rIns="91440" bIns="45720" numCol="1" anchor="t" anchorCtr="0" compatLnSpc="1">
            <a:prstTxWarp prst="textNoShape">
              <a:avLst/>
            </a:prstTxWarp>
          </a:bodyPr>
          <a:lstStyle/>
          <a:p>
            <a:pPr algn="ctr" fontAlgn="base">
              <a:spcBef>
                <a:spcPct val="0"/>
              </a:spcBef>
              <a:spcAft>
                <a:spcPct val="0"/>
              </a:spcAft>
              <a:defRPr/>
            </a:pPr>
            <a:r>
              <a:rPr lang="es-PE" dirty="0"/>
              <a:t>Armando Villacorta Cavero</a:t>
            </a:r>
            <a:endParaRPr lang="es-ES" dirty="0"/>
          </a:p>
        </p:txBody>
      </p:sp>
      <p:sp>
        <p:nvSpPr>
          <p:cNvPr id="45086" name="5 Marcador de número de diapositiva"/>
          <p:cNvSpPr>
            <a:spLocks noGrp="1"/>
          </p:cNvSpPr>
          <p:nvPr>
            <p:ph type="sldNum" sz="quarter" idx="11"/>
          </p:nvPr>
        </p:nvSpPr>
        <p:spPr bwMode="auto">
          <a:xfrm>
            <a:off x="612775" y="6376988"/>
            <a:ext cx="1981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a:spcBef>
                <a:spcPct val="0"/>
              </a:spcBef>
              <a:buClrTx/>
              <a:buSzTx/>
              <a:buFontTx/>
              <a:buNone/>
            </a:pPr>
            <a:r>
              <a:rPr lang="es-ES" altLang="es-PE" sz="1200" smtClean="0">
                <a:solidFill>
                  <a:schemeClr val="tx2"/>
                </a:solidFill>
              </a:rPr>
              <a:t>21</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38915"/>
                                        </p:tgtEl>
                                        <p:attrNameLst>
                                          <p:attrName>style.visibility</p:attrName>
                                        </p:attrNameLst>
                                      </p:cBhvr>
                                      <p:to>
                                        <p:strVal val="visible"/>
                                      </p:to>
                                    </p:set>
                                    <p:anim to="" calcmode="lin" valueType="num">
                                      <p:cBhvr>
                                        <p:cTn id="7" dur="1" fill="hold"/>
                                        <p:tgtEl>
                                          <p:spTgt spid="38915"/>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6388"/>
                                        </p:tgtEl>
                                        <p:attrNameLst>
                                          <p:attrName>style.visibility</p:attrName>
                                        </p:attrNameLst>
                                      </p:cBhvr>
                                      <p:to>
                                        <p:strVal val="visible"/>
                                      </p:to>
                                    </p:set>
                                    <p:animEffect transition="in" filter="wipe(left)">
                                      <p:cBhvr>
                                        <p:cTn id="22" dur="500"/>
                                        <p:tgtEl>
                                          <p:spTgt spid="1638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6389"/>
                                        </p:tgtEl>
                                        <p:attrNameLst>
                                          <p:attrName>style.visibility</p:attrName>
                                        </p:attrNameLst>
                                      </p:cBhvr>
                                      <p:to>
                                        <p:strVal val="visible"/>
                                      </p:to>
                                    </p:set>
                                    <p:animEffect transition="in" filter="wipe(left)">
                                      <p:cBhvr>
                                        <p:cTn id="27" dur="1000"/>
                                        <p:tgtEl>
                                          <p:spTgt spid="1638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16390"/>
                                        </p:tgtEl>
                                        <p:attrNameLst>
                                          <p:attrName>style.visibility</p:attrName>
                                        </p:attrNameLst>
                                      </p:cBhvr>
                                      <p:to>
                                        <p:strVal val="visible"/>
                                      </p:to>
                                    </p:set>
                                    <p:animEffect transition="in" filter="wipe(left)">
                                      <p:cBhvr>
                                        <p:cTn id="42" dur="1000"/>
                                        <p:tgtEl>
                                          <p:spTgt spid="1639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16391"/>
                                        </p:tgtEl>
                                        <p:attrNameLst>
                                          <p:attrName>style.visibility</p:attrName>
                                        </p:attrNameLst>
                                      </p:cBhvr>
                                      <p:to>
                                        <p:strVal val="visible"/>
                                      </p:to>
                                    </p:set>
                                    <p:animEffect transition="in" filter="wipe(left)">
                                      <p:cBhvr>
                                        <p:cTn id="47" dur="1000"/>
                                        <p:tgtEl>
                                          <p:spTgt spid="16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4 Marcador de número de diapositiva"/>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a:spcBef>
                <a:spcPct val="0"/>
              </a:spcBef>
              <a:buClrTx/>
              <a:buSzTx/>
              <a:buFontTx/>
              <a:buNone/>
            </a:pPr>
            <a:fld id="{5752BC56-F567-4038-A8DA-36A2FF2055D7}" type="slidenum">
              <a:rPr lang="es-ES" altLang="en-US" sz="1400" smtClean="0">
                <a:solidFill>
                  <a:schemeClr val="hlink"/>
                </a:solidFill>
                <a:latin typeface="Arial" panose="020B0604020202020204" pitchFamily="34" charset="0"/>
                <a:cs typeface="Arial" panose="020B0604020202020204" pitchFamily="34" charset="0"/>
              </a:rPr>
              <a:pPr>
                <a:spcBef>
                  <a:spcPct val="0"/>
                </a:spcBef>
                <a:buClrTx/>
                <a:buSzTx/>
                <a:buFontTx/>
                <a:buNone/>
              </a:pPr>
              <a:t>22</a:t>
            </a:fld>
            <a:endParaRPr lang="es-ES" altLang="en-US" sz="1400" smtClean="0">
              <a:solidFill>
                <a:schemeClr val="hlink"/>
              </a:solidFill>
              <a:latin typeface="Arial" panose="020B0604020202020204" pitchFamily="34" charset="0"/>
              <a:cs typeface="Arial" panose="020B0604020202020204" pitchFamily="34" charset="0"/>
            </a:endParaRPr>
          </a:p>
        </p:txBody>
      </p:sp>
      <p:sp>
        <p:nvSpPr>
          <p:cNvPr id="56324" name="Line 4"/>
          <p:cNvSpPr>
            <a:spLocks noChangeShapeType="1"/>
          </p:cNvSpPr>
          <p:nvPr/>
        </p:nvSpPr>
        <p:spPr bwMode="auto">
          <a:xfrm>
            <a:off x="1295400" y="3213100"/>
            <a:ext cx="5005388" cy="0"/>
          </a:xfrm>
          <a:prstGeom prst="line">
            <a:avLst/>
          </a:prstGeom>
          <a:noFill/>
          <a:ln w="38100">
            <a:solidFill>
              <a:srgbClr val="002060"/>
            </a:solidFill>
            <a:round/>
            <a:headEnd/>
            <a:tailEnd type="triangle" w="med" len="med"/>
          </a:ln>
          <a:extLst>
            <a:ext uri="{909E8E84-426E-40DD-AFC4-6F175D3DCCD1}">
              <a14:hiddenFill xmlns:a14="http://schemas.microsoft.com/office/drawing/2010/main">
                <a:noFill/>
              </a14:hiddenFill>
            </a:ext>
          </a:extLst>
        </p:spPr>
        <p:txBody>
          <a:bodyPr/>
          <a:lstStyle/>
          <a:p>
            <a:endParaRPr lang="es-PE"/>
          </a:p>
        </p:txBody>
      </p:sp>
      <p:sp>
        <p:nvSpPr>
          <p:cNvPr id="56325" name="Line 5"/>
          <p:cNvSpPr>
            <a:spLocks noChangeShapeType="1"/>
          </p:cNvSpPr>
          <p:nvPr/>
        </p:nvSpPr>
        <p:spPr bwMode="auto">
          <a:xfrm>
            <a:off x="1295400" y="2997200"/>
            <a:ext cx="0" cy="504825"/>
          </a:xfrm>
          <a:prstGeom prst="line">
            <a:avLst/>
          </a:prstGeom>
          <a:noFill/>
          <a:ln w="28575">
            <a:solidFill>
              <a:srgbClr val="002060"/>
            </a:solidFill>
            <a:round/>
            <a:headEnd/>
            <a:tailEnd/>
          </a:ln>
          <a:extLst>
            <a:ext uri="{909E8E84-426E-40DD-AFC4-6F175D3DCCD1}">
              <a14:hiddenFill xmlns:a14="http://schemas.microsoft.com/office/drawing/2010/main">
                <a:noFill/>
              </a14:hiddenFill>
            </a:ext>
          </a:extLst>
        </p:spPr>
        <p:txBody>
          <a:bodyPr/>
          <a:lstStyle/>
          <a:p>
            <a:endParaRPr lang="es-PE"/>
          </a:p>
        </p:txBody>
      </p:sp>
      <p:sp>
        <p:nvSpPr>
          <p:cNvPr id="56326" name="Line 6"/>
          <p:cNvSpPr>
            <a:spLocks noChangeShapeType="1"/>
          </p:cNvSpPr>
          <p:nvPr/>
        </p:nvSpPr>
        <p:spPr bwMode="auto">
          <a:xfrm>
            <a:off x="3419475" y="2997200"/>
            <a:ext cx="0" cy="504825"/>
          </a:xfrm>
          <a:prstGeom prst="line">
            <a:avLst/>
          </a:prstGeom>
          <a:noFill/>
          <a:ln w="28575">
            <a:solidFill>
              <a:srgbClr val="002060"/>
            </a:solidFill>
            <a:round/>
            <a:headEnd/>
            <a:tailEnd/>
          </a:ln>
          <a:extLst>
            <a:ext uri="{909E8E84-426E-40DD-AFC4-6F175D3DCCD1}">
              <a14:hiddenFill xmlns:a14="http://schemas.microsoft.com/office/drawing/2010/main">
                <a:noFill/>
              </a14:hiddenFill>
            </a:ext>
          </a:extLst>
        </p:spPr>
        <p:txBody>
          <a:bodyPr/>
          <a:lstStyle/>
          <a:p>
            <a:endParaRPr lang="es-PE"/>
          </a:p>
        </p:txBody>
      </p:sp>
      <p:sp>
        <p:nvSpPr>
          <p:cNvPr id="56327" name="Line 7"/>
          <p:cNvSpPr>
            <a:spLocks noChangeShapeType="1"/>
          </p:cNvSpPr>
          <p:nvPr/>
        </p:nvSpPr>
        <p:spPr bwMode="auto">
          <a:xfrm>
            <a:off x="5292725" y="2997200"/>
            <a:ext cx="0" cy="504825"/>
          </a:xfrm>
          <a:prstGeom prst="line">
            <a:avLst/>
          </a:prstGeom>
          <a:noFill/>
          <a:ln w="28575">
            <a:solidFill>
              <a:srgbClr val="002060"/>
            </a:solidFill>
            <a:round/>
            <a:headEnd/>
            <a:tailEnd/>
          </a:ln>
          <a:extLst>
            <a:ext uri="{909E8E84-426E-40DD-AFC4-6F175D3DCCD1}">
              <a14:hiddenFill xmlns:a14="http://schemas.microsoft.com/office/drawing/2010/main">
                <a:noFill/>
              </a14:hiddenFill>
            </a:ext>
          </a:extLst>
        </p:spPr>
        <p:txBody>
          <a:bodyPr/>
          <a:lstStyle/>
          <a:p>
            <a:endParaRPr lang="es-PE"/>
          </a:p>
        </p:txBody>
      </p:sp>
      <p:sp>
        <p:nvSpPr>
          <p:cNvPr id="56328" name="Rectangle 8"/>
          <p:cNvSpPr>
            <a:spLocks noChangeArrowheads="1"/>
          </p:cNvSpPr>
          <p:nvPr/>
        </p:nvSpPr>
        <p:spPr bwMode="auto">
          <a:xfrm>
            <a:off x="863600" y="3644900"/>
            <a:ext cx="935038" cy="360363"/>
          </a:xfrm>
          <a:prstGeom prst="rect">
            <a:avLst/>
          </a:prstGeom>
          <a:solidFill>
            <a:srgbClr val="C00000"/>
          </a:solidFill>
          <a:ln w="9525" algn="ctr">
            <a:noFill/>
            <a:miter lim="800000"/>
            <a:headEnd/>
            <a:tailEnd/>
          </a:ln>
        </p:spPr>
        <p:txBody>
          <a:bodyPr wrap="none" anchor="ctr"/>
          <a:lstStyle/>
          <a:p>
            <a:pPr algn="ctr" eaLnBrk="1" hangingPunct="1">
              <a:defRPr/>
            </a:pPr>
            <a:r>
              <a:rPr lang="es-ES" sz="2200">
                <a:solidFill>
                  <a:schemeClr val="bg1"/>
                </a:solidFill>
                <a:latin typeface="+mn-lt"/>
              </a:rPr>
              <a:t>Antes</a:t>
            </a:r>
          </a:p>
        </p:txBody>
      </p:sp>
      <p:sp>
        <p:nvSpPr>
          <p:cNvPr id="56329" name="Rectangle 9"/>
          <p:cNvSpPr>
            <a:spLocks noChangeArrowheads="1"/>
          </p:cNvSpPr>
          <p:nvPr/>
        </p:nvSpPr>
        <p:spPr bwMode="auto">
          <a:xfrm>
            <a:off x="2987675" y="3716338"/>
            <a:ext cx="863600" cy="360362"/>
          </a:xfrm>
          <a:prstGeom prst="rect">
            <a:avLst/>
          </a:prstGeom>
          <a:solidFill>
            <a:srgbClr val="C00000"/>
          </a:solidFill>
          <a:ln w="9525" algn="ctr">
            <a:noFill/>
            <a:miter lim="800000"/>
            <a:headEnd/>
            <a:tailEnd/>
          </a:ln>
        </p:spPr>
        <p:txBody>
          <a:bodyPr wrap="none" anchor="ctr"/>
          <a:lstStyle/>
          <a:p>
            <a:pPr algn="ctr" eaLnBrk="1" hangingPunct="1">
              <a:defRPr/>
            </a:pPr>
            <a:r>
              <a:rPr lang="es-ES" sz="2200" dirty="0">
                <a:solidFill>
                  <a:schemeClr val="bg1"/>
                </a:solidFill>
                <a:latin typeface="+mn-lt"/>
              </a:rPr>
              <a:t>Hoy</a:t>
            </a:r>
          </a:p>
        </p:txBody>
      </p:sp>
      <p:sp>
        <p:nvSpPr>
          <p:cNvPr id="56330" name="Rectangle 10"/>
          <p:cNvSpPr>
            <a:spLocks noChangeArrowheads="1"/>
          </p:cNvSpPr>
          <p:nvPr/>
        </p:nvSpPr>
        <p:spPr bwMode="auto">
          <a:xfrm>
            <a:off x="4716463" y="3716338"/>
            <a:ext cx="1079500" cy="360362"/>
          </a:xfrm>
          <a:prstGeom prst="rect">
            <a:avLst/>
          </a:prstGeom>
          <a:solidFill>
            <a:srgbClr val="C00000"/>
          </a:solidFill>
          <a:ln w="9525" algn="ctr">
            <a:noFill/>
            <a:miter lim="800000"/>
            <a:headEnd/>
            <a:tailEnd/>
          </a:ln>
        </p:spPr>
        <p:txBody>
          <a:bodyPr wrap="none" anchor="ctr"/>
          <a:lstStyle/>
          <a:p>
            <a:pPr algn="ctr" eaLnBrk="1" hangingPunct="1">
              <a:defRPr/>
            </a:pPr>
            <a:r>
              <a:rPr lang="es-ES" sz="2200" dirty="0">
                <a:solidFill>
                  <a:schemeClr val="bg1"/>
                </a:solidFill>
                <a:latin typeface="+mn-lt"/>
              </a:rPr>
              <a:t>Futuro</a:t>
            </a:r>
          </a:p>
        </p:txBody>
      </p:sp>
      <p:sp>
        <p:nvSpPr>
          <p:cNvPr id="56331" name="Rectangle 11"/>
          <p:cNvSpPr>
            <a:spLocks noChangeArrowheads="1"/>
          </p:cNvSpPr>
          <p:nvPr/>
        </p:nvSpPr>
        <p:spPr bwMode="auto">
          <a:xfrm>
            <a:off x="574675" y="2492375"/>
            <a:ext cx="1512888" cy="360363"/>
          </a:xfrm>
          <a:prstGeom prst="rect">
            <a:avLst/>
          </a:prstGeom>
          <a:solidFill>
            <a:srgbClr val="006600"/>
          </a:solidFill>
          <a:ln w="9525" algn="ctr">
            <a:noFill/>
            <a:miter lim="800000"/>
            <a:headEnd/>
            <a:tailEnd/>
          </a:ln>
        </p:spPr>
        <p:txBody>
          <a:bodyPr wrap="none" anchor="ctr"/>
          <a:lstStyle/>
          <a:p>
            <a:pPr algn="ctr" eaLnBrk="1" hangingPunct="1">
              <a:defRPr/>
            </a:pPr>
            <a:r>
              <a:rPr lang="es-ES" sz="2200" dirty="0">
                <a:solidFill>
                  <a:schemeClr val="bg1"/>
                </a:solidFill>
                <a:latin typeface="+mn-lt"/>
              </a:rPr>
              <a:t>C. Histórico</a:t>
            </a:r>
          </a:p>
        </p:txBody>
      </p:sp>
      <p:sp>
        <p:nvSpPr>
          <p:cNvPr id="56332" name="Rectangle 12"/>
          <p:cNvSpPr>
            <a:spLocks noChangeArrowheads="1"/>
          </p:cNvSpPr>
          <p:nvPr/>
        </p:nvSpPr>
        <p:spPr bwMode="auto">
          <a:xfrm>
            <a:off x="2555875" y="2492375"/>
            <a:ext cx="1584325" cy="360363"/>
          </a:xfrm>
          <a:prstGeom prst="rect">
            <a:avLst/>
          </a:prstGeom>
          <a:solidFill>
            <a:srgbClr val="006600"/>
          </a:solidFill>
          <a:ln w="9525" algn="ctr">
            <a:noFill/>
            <a:miter lim="800000"/>
            <a:headEnd/>
            <a:tailEnd/>
          </a:ln>
        </p:spPr>
        <p:txBody>
          <a:bodyPr wrap="none" anchor="ctr"/>
          <a:lstStyle/>
          <a:p>
            <a:pPr algn="ctr" eaLnBrk="1" hangingPunct="1">
              <a:defRPr/>
            </a:pPr>
            <a:r>
              <a:rPr lang="es-ES" sz="2200" dirty="0">
                <a:solidFill>
                  <a:schemeClr val="bg1"/>
                </a:solidFill>
                <a:latin typeface="+mn-lt"/>
              </a:rPr>
              <a:t>C. corriente</a:t>
            </a:r>
          </a:p>
        </p:txBody>
      </p:sp>
      <p:sp>
        <p:nvSpPr>
          <p:cNvPr id="56333" name="Rectangle 13"/>
          <p:cNvSpPr>
            <a:spLocks noChangeArrowheads="1"/>
          </p:cNvSpPr>
          <p:nvPr/>
        </p:nvSpPr>
        <p:spPr bwMode="auto">
          <a:xfrm>
            <a:off x="4500563" y="2492375"/>
            <a:ext cx="1657350" cy="360363"/>
          </a:xfrm>
          <a:prstGeom prst="rect">
            <a:avLst/>
          </a:prstGeom>
          <a:solidFill>
            <a:srgbClr val="006600"/>
          </a:solidFill>
          <a:ln w="9525" algn="ctr">
            <a:noFill/>
            <a:miter lim="800000"/>
            <a:headEnd/>
            <a:tailEnd/>
          </a:ln>
        </p:spPr>
        <p:txBody>
          <a:bodyPr wrap="none" anchor="ctr"/>
          <a:lstStyle/>
          <a:p>
            <a:pPr algn="ctr" eaLnBrk="1" hangingPunct="1">
              <a:defRPr/>
            </a:pPr>
            <a:r>
              <a:rPr lang="es-ES" sz="2200" dirty="0">
                <a:solidFill>
                  <a:schemeClr val="bg1"/>
                </a:solidFill>
                <a:latin typeface="+mn-lt"/>
              </a:rPr>
              <a:t>V. razonable</a:t>
            </a:r>
          </a:p>
        </p:txBody>
      </p:sp>
      <p:sp>
        <p:nvSpPr>
          <p:cNvPr id="54286" name="Rectangle 14"/>
          <p:cNvSpPr>
            <a:spLocks noChangeArrowheads="1"/>
          </p:cNvSpPr>
          <p:nvPr/>
        </p:nvSpPr>
        <p:spPr bwMode="auto">
          <a:xfrm>
            <a:off x="6443663" y="2997200"/>
            <a:ext cx="2232025" cy="442913"/>
          </a:xfrm>
          <a:prstGeom prst="rect">
            <a:avLst/>
          </a:prstGeom>
          <a:solidFill>
            <a:srgbClr val="002060"/>
          </a:solidFill>
          <a:ln w="9525" algn="ctr">
            <a:solidFill>
              <a:srgbClr val="663300"/>
            </a:solidFill>
            <a:miter lim="800000"/>
            <a:headEnd/>
            <a:tailEnd/>
          </a:ln>
          <a:effectLst/>
          <a:extLst/>
        </p:spPr>
        <p:txBody>
          <a:bodyPr wrap="none" anchor="ctr"/>
          <a:lstStyle/>
          <a:p>
            <a:pPr algn="ctr" eaLnBrk="1" hangingPunct="1">
              <a:defRPr/>
            </a:pPr>
            <a:r>
              <a:rPr lang="es-ES" dirty="0">
                <a:solidFill>
                  <a:schemeClr val="bg1"/>
                </a:solidFill>
                <a:effectLst>
                  <a:outerShdw blurRad="38100" dist="38100" dir="2700000" algn="tl">
                    <a:srgbClr val="000000">
                      <a:alpha val="43137"/>
                    </a:srgbClr>
                  </a:outerShdw>
                </a:effectLst>
                <a:latin typeface="Arial" charset="0"/>
              </a:rPr>
              <a:t>Base de medición</a:t>
            </a:r>
          </a:p>
        </p:txBody>
      </p:sp>
      <p:sp>
        <p:nvSpPr>
          <p:cNvPr id="15" name="14 Redondear rectángulo de esquina diagonal"/>
          <p:cNvSpPr/>
          <p:nvPr/>
        </p:nvSpPr>
        <p:spPr bwMode="auto">
          <a:xfrm>
            <a:off x="683568" y="188640"/>
            <a:ext cx="7992888" cy="792088"/>
          </a:xfrm>
          <a:prstGeom prst="round2DiagRect">
            <a:avLst>
              <a:gd name="adj1" fmla="val 0"/>
              <a:gd name="adj2" fmla="val 0"/>
            </a:avLst>
          </a:prstGeom>
          <a:no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a:lstStyle/>
          <a:p>
            <a:pPr algn="ctr" eaLnBrk="1" hangingPunct="1">
              <a:defRPr/>
            </a:pPr>
            <a:r>
              <a:rPr lang="es-ES_tradnl" sz="4000" dirty="0">
                <a:solidFill>
                  <a:srgbClr val="C00000"/>
                </a:solidFill>
                <a:effectLst>
                  <a:outerShdw blurRad="38100" dist="38100" dir="2700000" algn="tl">
                    <a:srgbClr val="000000">
                      <a:alpha val="43137"/>
                    </a:srgbClr>
                  </a:outerShdw>
                </a:effectLst>
                <a:latin typeface="+mn-lt"/>
              </a:rPr>
              <a:t>Diferencias entre bases de medición</a:t>
            </a:r>
            <a:endParaRPr lang="es-PE" sz="4000" dirty="0">
              <a:solidFill>
                <a:srgbClr val="C00000"/>
              </a:solidFill>
              <a:effectLst>
                <a:outerShdw blurRad="38100" dist="38100" dir="2700000" algn="tl">
                  <a:srgbClr val="000000">
                    <a:alpha val="43137"/>
                  </a:srgbClr>
                </a:outerShdw>
              </a:effectLst>
              <a:latin typeface="+mn-lt"/>
            </a:endParaRPr>
          </a:p>
        </p:txBody>
      </p:sp>
      <p:sp>
        <p:nvSpPr>
          <p:cNvPr id="16" name="15 Rectángulo redondeado"/>
          <p:cNvSpPr/>
          <p:nvPr/>
        </p:nvSpPr>
        <p:spPr bwMode="auto">
          <a:xfrm>
            <a:off x="1079612" y="4400943"/>
            <a:ext cx="6840760" cy="648072"/>
          </a:xfrm>
          <a:prstGeom prst="roundRect">
            <a:avLst/>
          </a:prstGeom>
          <a:solidFill>
            <a:schemeClr val="accent3">
              <a:lumMod val="8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a:lstStyle/>
          <a:p>
            <a:pPr algn="ctr" eaLnBrk="1" hangingPunct="1">
              <a:defRPr/>
            </a:pPr>
            <a:r>
              <a:rPr lang="es-ES_tradnl" sz="3000" dirty="0">
                <a:solidFill>
                  <a:srgbClr val="002060"/>
                </a:solidFill>
                <a:latin typeface="+mn-lt"/>
              </a:rPr>
              <a:t>Diferencias entre bases de medición</a:t>
            </a:r>
            <a:endParaRPr lang="es-PE" sz="3000" dirty="0">
              <a:latin typeface="+mn-lt"/>
            </a:endParaRPr>
          </a:p>
        </p:txBody>
      </p:sp>
      <p:sp>
        <p:nvSpPr>
          <p:cNvPr id="17" name="Rectangle 13"/>
          <p:cNvSpPr>
            <a:spLocks noChangeArrowheads="1"/>
          </p:cNvSpPr>
          <p:nvPr/>
        </p:nvSpPr>
        <p:spPr bwMode="auto">
          <a:xfrm>
            <a:off x="2411413" y="1916113"/>
            <a:ext cx="1800225" cy="360362"/>
          </a:xfrm>
          <a:prstGeom prst="rect">
            <a:avLst/>
          </a:prstGeom>
          <a:solidFill>
            <a:srgbClr val="006600"/>
          </a:solidFill>
          <a:ln w="9525" algn="ctr">
            <a:noFill/>
            <a:miter lim="800000"/>
            <a:headEnd/>
            <a:tailEnd/>
          </a:ln>
        </p:spPr>
        <p:txBody>
          <a:bodyPr wrap="none" anchor="ctr"/>
          <a:lstStyle/>
          <a:p>
            <a:pPr algn="ctr" eaLnBrk="1" hangingPunct="1">
              <a:defRPr/>
            </a:pPr>
            <a:r>
              <a:rPr lang="es-ES" sz="2200" dirty="0">
                <a:solidFill>
                  <a:schemeClr val="bg1"/>
                </a:solidFill>
                <a:latin typeface="+mn-lt"/>
              </a:rPr>
              <a:t>V. razonable</a:t>
            </a:r>
          </a:p>
        </p:txBody>
      </p:sp>
      <p:sp>
        <p:nvSpPr>
          <p:cNvPr id="18" name="Rectangle 13"/>
          <p:cNvSpPr>
            <a:spLocks noChangeArrowheads="1"/>
          </p:cNvSpPr>
          <p:nvPr/>
        </p:nvSpPr>
        <p:spPr bwMode="auto">
          <a:xfrm>
            <a:off x="4427538" y="1652588"/>
            <a:ext cx="1944687" cy="695325"/>
          </a:xfrm>
          <a:prstGeom prst="rect">
            <a:avLst/>
          </a:prstGeom>
          <a:solidFill>
            <a:srgbClr val="006600"/>
          </a:solidFill>
          <a:ln w="9525" algn="ctr">
            <a:noFill/>
            <a:miter lim="800000"/>
            <a:headEnd/>
            <a:tailEnd/>
          </a:ln>
        </p:spPr>
        <p:txBody>
          <a:bodyPr wrap="none" anchor="ctr"/>
          <a:lstStyle/>
          <a:p>
            <a:pPr algn="ctr" eaLnBrk="1" hangingPunct="1">
              <a:defRPr/>
            </a:pPr>
            <a:r>
              <a:rPr lang="es-ES" sz="2200" dirty="0">
                <a:solidFill>
                  <a:schemeClr val="bg1"/>
                </a:solidFill>
                <a:latin typeface="+mn-lt"/>
              </a:rPr>
              <a:t>V. de Uso o</a:t>
            </a:r>
          </a:p>
          <a:p>
            <a:pPr algn="ctr" eaLnBrk="1" hangingPunct="1">
              <a:defRPr/>
            </a:pPr>
            <a:r>
              <a:rPr lang="es-ES" sz="2200" dirty="0">
                <a:solidFill>
                  <a:schemeClr val="bg1"/>
                </a:solidFill>
                <a:latin typeface="+mn-lt"/>
              </a:rPr>
              <a:t>V. Cumplimiento</a:t>
            </a:r>
          </a:p>
        </p:txBody>
      </p:sp>
      <p:sp>
        <p:nvSpPr>
          <p:cNvPr id="19" name="4 Marcador de pie de página"/>
          <p:cNvSpPr>
            <a:spLocks noGrp="1"/>
          </p:cNvSpPr>
          <p:nvPr>
            <p:ph type="ftr" sz="quarter" idx="10"/>
          </p:nvPr>
        </p:nvSpPr>
        <p:spPr bwMode="auto">
          <a:ln>
            <a:miter lim="800000"/>
            <a:headEnd/>
            <a:tailEnd/>
          </a:ln>
        </p:spPr>
        <p:txBody>
          <a:bodyPr wrap="square" lIns="91440" tIns="45720" rIns="91440" bIns="45720" numCol="1" anchor="t" anchorCtr="0" compatLnSpc="1">
            <a:prstTxWarp prst="textNoShape">
              <a:avLst/>
            </a:prstTxWarp>
          </a:bodyPr>
          <a:lstStyle/>
          <a:p>
            <a:pPr algn="ctr" fontAlgn="base">
              <a:spcBef>
                <a:spcPct val="0"/>
              </a:spcBef>
              <a:spcAft>
                <a:spcPct val="0"/>
              </a:spcAft>
              <a:defRPr/>
            </a:pPr>
            <a:r>
              <a:rPr lang="es-PE" dirty="0"/>
              <a:t>Armando Villacorta Cavero</a:t>
            </a: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331"/>
                                        </p:tgtEl>
                                        <p:attrNameLst>
                                          <p:attrName>style.visibility</p:attrName>
                                        </p:attrNameLst>
                                      </p:cBhvr>
                                      <p:to>
                                        <p:strVal val="visible"/>
                                      </p:to>
                                    </p:set>
                                    <p:animEffect transition="in" filter="fade">
                                      <p:cBhvr>
                                        <p:cTn id="7" dur="1000"/>
                                        <p:tgtEl>
                                          <p:spTgt spid="563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6325"/>
                                        </p:tgtEl>
                                        <p:attrNameLst>
                                          <p:attrName>style.visibility</p:attrName>
                                        </p:attrNameLst>
                                      </p:cBhvr>
                                      <p:to>
                                        <p:strVal val="visible"/>
                                      </p:to>
                                    </p:set>
                                    <p:animEffect transition="in" filter="wipe(up)">
                                      <p:cBhvr>
                                        <p:cTn id="12" dur="1000"/>
                                        <p:tgtEl>
                                          <p:spTgt spid="5632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6328"/>
                                        </p:tgtEl>
                                        <p:attrNameLst>
                                          <p:attrName>style.visibility</p:attrName>
                                        </p:attrNameLst>
                                      </p:cBhvr>
                                      <p:to>
                                        <p:strVal val="visible"/>
                                      </p:to>
                                    </p:set>
                                    <p:animEffect transition="in" filter="fade">
                                      <p:cBhvr>
                                        <p:cTn id="17" dur="1000"/>
                                        <p:tgtEl>
                                          <p:spTgt spid="5632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6332"/>
                                        </p:tgtEl>
                                        <p:attrNameLst>
                                          <p:attrName>style.visibility</p:attrName>
                                        </p:attrNameLst>
                                      </p:cBhvr>
                                      <p:to>
                                        <p:strVal val="visible"/>
                                      </p:to>
                                    </p:set>
                                    <p:animEffect transition="in" filter="fade">
                                      <p:cBhvr>
                                        <p:cTn id="22" dur="1000"/>
                                        <p:tgtEl>
                                          <p:spTgt spid="5633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56326"/>
                                        </p:tgtEl>
                                        <p:attrNameLst>
                                          <p:attrName>style.visibility</p:attrName>
                                        </p:attrNameLst>
                                      </p:cBhvr>
                                      <p:to>
                                        <p:strVal val="visible"/>
                                      </p:to>
                                    </p:set>
                                    <p:animEffect transition="in" filter="wipe(up)">
                                      <p:cBhvr>
                                        <p:cTn id="27" dur="1000"/>
                                        <p:tgtEl>
                                          <p:spTgt spid="5632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6329"/>
                                        </p:tgtEl>
                                        <p:attrNameLst>
                                          <p:attrName>style.visibility</p:attrName>
                                        </p:attrNameLst>
                                      </p:cBhvr>
                                      <p:to>
                                        <p:strVal val="visible"/>
                                      </p:to>
                                    </p:set>
                                    <p:animEffect transition="in" filter="fade">
                                      <p:cBhvr>
                                        <p:cTn id="32" dur="1000"/>
                                        <p:tgtEl>
                                          <p:spTgt spid="5632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6333"/>
                                        </p:tgtEl>
                                        <p:attrNameLst>
                                          <p:attrName>style.visibility</p:attrName>
                                        </p:attrNameLst>
                                      </p:cBhvr>
                                      <p:to>
                                        <p:strVal val="visible"/>
                                      </p:to>
                                    </p:set>
                                    <p:animEffect transition="in" filter="fade">
                                      <p:cBhvr>
                                        <p:cTn id="37" dur="1000"/>
                                        <p:tgtEl>
                                          <p:spTgt spid="5633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56327"/>
                                        </p:tgtEl>
                                        <p:attrNameLst>
                                          <p:attrName>style.visibility</p:attrName>
                                        </p:attrNameLst>
                                      </p:cBhvr>
                                      <p:to>
                                        <p:strVal val="visible"/>
                                      </p:to>
                                    </p:set>
                                    <p:animEffect transition="in" filter="wipe(up)">
                                      <p:cBhvr>
                                        <p:cTn id="42" dur="500"/>
                                        <p:tgtEl>
                                          <p:spTgt spid="5632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6330"/>
                                        </p:tgtEl>
                                        <p:attrNameLst>
                                          <p:attrName>style.visibility</p:attrName>
                                        </p:attrNameLst>
                                      </p:cBhvr>
                                      <p:to>
                                        <p:strVal val="visible"/>
                                      </p:to>
                                    </p:set>
                                    <p:animEffect transition="in" filter="fade">
                                      <p:cBhvr>
                                        <p:cTn id="47" dur="1000"/>
                                        <p:tgtEl>
                                          <p:spTgt spid="5633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6324"/>
                                        </p:tgtEl>
                                        <p:attrNameLst>
                                          <p:attrName>style.visibility</p:attrName>
                                        </p:attrNameLst>
                                      </p:cBhvr>
                                      <p:to>
                                        <p:strVal val="visible"/>
                                      </p:to>
                                    </p:set>
                                    <p:animEffect transition="in" filter="wipe(left)">
                                      <p:cBhvr>
                                        <p:cTn id="52" dur="1000"/>
                                        <p:tgtEl>
                                          <p:spTgt spid="5632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54286"/>
                                        </p:tgtEl>
                                        <p:attrNameLst>
                                          <p:attrName>style.visibility</p:attrName>
                                        </p:attrNameLst>
                                      </p:cBhvr>
                                      <p:to>
                                        <p:strVal val="visible"/>
                                      </p:to>
                                    </p:set>
                                    <p:animEffect transition="in" filter="wipe(left)">
                                      <p:cBhvr>
                                        <p:cTn id="57" dur="1000"/>
                                        <p:tgtEl>
                                          <p:spTgt spid="5428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4" fill="hold" nodeType="click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1000" fill="hold"/>
                                        <p:tgtEl>
                                          <p:spTgt spid="16"/>
                                        </p:tgtEl>
                                        <p:attrNameLst>
                                          <p:attrName>ppt_x</p:attrName>
                                        </p:attrNameLst>
                                      </p:cBhvr>
                                      <p:tavLst>
                                        <p:tav tm="0">
                                          <p:val>
                                            <p:strVal val="#ppt_x"/>
                                          </p:val>
                                        </p:tav>
                                        <p:tav tm="100000">
                                          <p:val>
                                            <p:strVal val="#ppt_x"/>
                                          </p:val>
                                        </p:tav>
                                      </p:tavLst>
                                    </p:anim>
                                    <p:anim calcmode="lin" valueType="num">
                                      <p:cBhvr additive="base">
                                        <p:cTn id="63"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animBg="1"/>
      <p:bldP spid="56325" grpId="0" animBg="1"/>
      <p:bldP spid="56326" grpId="0" animBg="1"/>
      <p:bldP spid="56327" grpId="0" animBg="1"/>
      <p:bldP spid="56328" grpId="0" animBg="1"/>
      <p:bldP spid="56329" grpId="0" animBg="1"/>
      <p:bldP spid="56330" grpId="0" animBg="1"/>
      <p:bldP spid="56331" grpId="0" animBg="1"/>
      <p:bldP spid="56332" grpId="0" animBg="1"/>
      <p:bldP spid="56333" grpId="0" animBg="1"/>
      <p:bldP spid="54286" grpId="0" animBg="1"/>
      <p:bldP spid="17" grpId="0"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4" descr="KI2_1947_adj3"/>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42875" y="171450"/>
            <a:ext cx="8864600" cy="6542088"/>
          </a:xfrm>
        </p:spPr>
      </p:pic>
      <p:sp>
        <p:nvSpPr>
          <p:cNvPr id="5" name="Rectangle 7"/>
          <p:cNvSpPr txBox="1">
            <a:spLocks noChangeArrowheads="1"/>
          </p:cNvSpPr>
          <p:nvPr/>
        </p:nvSpPr>
        <p:spPr bwMode="auto">
          <a:xfrm>
            <a:off x="214313" y="631825"/>
            <a:ext cx="8804275" cy="1501775"/>
          </a:xfrm>
          <a:prstGeom prst="rect">
            <a:avLst/>
          </a:prstGeom>
          <a:noFill/>
          <a:ln w="9525">
            <a:noFill/>
            <a:miter lim="800000"/>
            <a:headEnd/>
            <a:tailEnd/>
          </a:ln>
        </p:spPr>
        <p:txBody>
          <a:bodyPr lIns="0" tIns="0"/>
          <a:lstStyle/>
          <a:p>
            <a:pPr eaLnBrk="1" fontAlgn="auto" hangingPunct="1">
              <a:spcBef>
                <a:spcPts val="0"/>
              </a:spcBef>
              <a:spcAft>
                <a:spcPts val="0"/>
              </a:spcAft>
              <a:defRPr/>
            </a:pPr>
            <a:r>
              <a:rPr lang="es-PE" sz="4800" b="1" kern="0" dirty="0">
                <a:solidFill>
                  <a:schemeClr val="bg1"/>
                </a:solidFill>
                <a:latin typeface="+mj-lt"/>
                <a:ea typeface="+mj-ea"/>
                <a:cs typeface="+mj-cs"/>
              </a:rPr>
              <a:t>Ejemplo de </a:t>
            </a:r>
          </a:p>
          <a:p>
            <a:pPr eaLnBrk="1" fontAlgn="auto" hangingPunct="1">
              <a:spcBef>
                <a:spcPts val="0"/>
              </a:spcBef>
              <a:spcAft>
                <a:spcPts val="0"/>
              </a:spcAft>
              <a:defRPr/>
            </a:pPr>
            <a:r>
              <a:rPr lang="es-ES" sz="4800" b="1" kern="0" dirty="0">
                <a:solidFill>
                  <a:schemeClr val="bg1"/>
                </a:solidFill>
                <a:latin typeface="+mj-lt"/>
                <a:ea typeface="+mj-ea"/>
                <a:cs typeface="+mj-cs"/>
              </a:rPr>
              <a:t>Medición de Elementos</a:t>
            </a:r>
          </a:p>
        </p:txBody>
      </p:sp>
      <p:sp>
        <p:nvSpPr>
          <p:cNvPr id="2" name="Marcador de pie de página 1"/>
          <p:cNvSpPr>
            <a:spLocks noGrp="1"/>
          </p:cNvSpPr>
          <p:nvPr>
            <p:ph type="ftr" sz="quarter" idx="10"/>
          </p:nvPr>
        </p:nvSpPr>
        <p:spPr/>
        <p:txBody>
          <a:bodyPr/>
          <a:lstStyle/>
          <a:p>
            <a:pPr>
              <a:defRPr/>
            </a:pPr>
            <a:r>
              <a:rPr lang="es-ES"/>
              <a:t>Armando Villacorta Cavero</a:t>
            </a:r>
            <a:endParaRPr lang="es-ES"/>
          </a:p>
        </p:txBody>
      </p:sp>
      <p:sp>
        <p:nvSpPr>
          <p:cNvPr id="47109" name="Marcador de número de diapositiva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8C24F75-01B3-4210-9CED-C3809ED17C42}" type="slidenum">
              <a:rPr lang="es-ES" altLang="es-PE" smtClean="0">
                <a:solidFill>
                  <a:schemeClr val="tx2"/>
                </a:solidFill>
                <a:latin typeface="Gill Sans MT" panose="020B0502020104020203" pitchFamily="34" charset="0"/>
              </a:rPr>
              <a:pPr/>
              <a:t>23</a:t>
            </a:fld>
            <a:endParaRPr lang="es-ES" altLang="es-PE" smtClean="0">
              <a:solidFill>
                <a:schemeClr val="tx2"/>
              </a:solidFill>
              <a:latin typeface="Gill Sans MT" panose="020B0502020104020203" pitchFamily="34" charset="0"/>
            </a:endParaRPr>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3 Marcador de número de diapositiva"/>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a:spcBef>
                <a:spcPct val="0"/>
              </a:spcBef>
              <a:buClrTx/>
              <a:buSzTx/>
              <a:buFontTx/>
              <a:buNone/>
            </a:pPr>
            <a:fld id="{C3F1ACA7-4083-4098-B444-3F9A45DA74BC}" type="slidenum">
              <a:rPr lang="es-ES" altLang="es-PE" sz="1400" smtClean="0">
                <a:solidFill>
                  <a:schemeClr val="tx2"/>
                </a:solidFill>
              </a:rPr>
              <a:pPr>
                <a:spcBef>
                  <a:spcPct val="0"/>
                </a:spcBef>
                <a:buClrTx/>
                <a:buSzTx/>
                <a:buFontTx/>
                <a:buNone/>
              </a:pPr>
              <a:t>24</a:t>
            </a:fld>
            <a:endParaRPr lang="es-ES" altLang="es-PE" sz="1400" smtClean="0">
              <a:solidFill>
                <a:schemeClr val="tx2"/>
              </a:solidFill>
            </a:endParaRPr>
          </a:p>
        </p:txBody>
      </p:sp>
      <p:sp>
        <p:nvSpPr>
          <p:cNvPr id="48131" name="Rectangle 2"/>
          <p:cNvSpPr>
            <a:spLocks noChangeArrowheads="1"/>
          </p:cNvSpPr>
          <p:nvPr/>
        </p:nvSpPr>
        <p:spPr bwMode="auto">
          <a:xfrm>
            <a:off x="827088" y="1676400"/>
            <a:ext cx="816451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eaLnBrk="1" hangingPunct="1">
              <a:lnSpc>
                <a:spcPct val="90000"/>
              </a:lnSpc>
              <a:spcBef>
                <a:spcPct val="20000"/>
              </a:spcBef>
              <a:buClrTx/>
              <a:buSzTx/>
              <a:buFontTx/>
              <a:buNone/>
            </a:pPr>
            <a:r>
              <a:rPr lang="es-ES_tradnl" altLang="es-PE" sz="1800" u="sng">
                <a:latin typeface="Arial" panose="020B0604020202020204" pitchFamily="34" charset="0"/>
              </a:rPr>
              <a:t>Valor neto de realización</a:t>
            </a:r>
          </a:p>
          <a:p>
            <a:pPr eaLnBrk="1" hangingPunct="1">
              <a:lnSpc>
                <a:spcPct val="30000"/>
              </a:lnSpc>
              <a:spcBef>
                <a:spcPct val="20000"/>
              </a:spcBef>
              <a:buClrTx/>
              <a:buSzTx/>
              <a:buFontTx/>
              <a:buNone/>
            </a:pPr>
            <a:endParaRPr lang="es-ES_tradnl" altLang="es-PE" sz="1800" u="sng">
              <a:latin typeface="Arial" panose="020B0604020202020204" pitchFamily="34" charset="0"/>
            </a:endParaRPr>
          </a:p>
          <a:p>
            <a:pPr algn="just" eaLnBrk="1" hangingPunct="1">
              <a:lnSpc>
                <a:spcPct val="90000"/>
              </a:lnSpc>
              <a:spcBef>
                <a:spcPct val="20000"/>
              </a:spcBef>
              <a:buClrTx/>
              <a:buSzTx/>
              <a:buFontTx/>
              <a:buNone/>
            </a:pPr>
            <a:r>
              <a:rPr lang="es-ES_tradnl" altLang="es-PE" sz="1800">
                <a:latin typeface="Arial" panose="020B0604020202020204" pitchFamily="34" charset="0"/>
              </a:rPr>
              <a:t>Cuando el costo de una partida de inventarios excede su valor neto realizable, dicho exceso debe ser registrado con cargo a pérdidas  (Párrafo 28).</a:t>
            </a:r>
          </a:p>
          <a:p>
            <a:pPr algn="just" eaLnBrk="1" hangingPunct="1">
              <a:lnSpc>
                <a:spcPct val="50000"/>
              </a:lnSpc>
              <a:spcBef>
                <a:spcPct val="20000"/>
              </a:spcBef>
              <a:buClrTx/>
              <a:buSzTx/>
              <a:buFontTx/>
              <a:buNone/>
            </a:pPr>
            <a:endParaRPr lang="es-ES_tradnl" altLang="es-PE" sz="1800">
              <a:latin typeface="Arial" panose="020B0604020202020204" pitchFamily="34" charset="0"/>
            </a:endParaRPr>
          </a:p>
          <a:p>
            <a:pPr algn="just" eaLnBrk="1" hangingPunct="1">
              <a:lnSpc>
                <a:spcPct val="50000"/>
              </a:lnSpc>
              <a:spcBef>
                <a:spcPct val="20000"/>
              </a:spcBef>
              <a:buClrTx/>
              <a:buSzTx/>
              <a:buFontTx/>
              <a:buNone/>
            </a:pPr>
            <a:endParaRPr lang="es-ES_tradnl" altLang="es-PE" sz="1800">
              <a:latin typeface="Arial" panose="020B0604020202020204" pitchFamily="34" charset="0"/>
            </a:endParaRPr>
          </a:p>
          <a:p>
            <a:pPr eaLnBrk="1" hangingPunct="1">
              <a:lnSpc>
                <a:spcPct val="90000"/>
              </a:lnSpc>
              <a:spcBef>
                <a:spcPct val="20000"/>
              </a:spcBef>
              <a:buClrTx/>
              <a:buSzTx/>
              <a:buFontTx/>
              <a:buNone/>
            </a:pPr>
            <a:r>
              <a:rPr lang="es-ES_tradnl" altLang="es-PE" sz="1800" u="sng">
                <a:latin typeface="Arial" panose="020B0604020202020204" pitchFamily="34" charset="0"/>
              </a:rPr>
              <a:t>Incumplimiento de la Norma</a:t>
            </a:r>
            <a:r>
              <a:rPr lang="es-ES_tradnl" altLang="es-PE" sz="1800">
                <a:latin typeface="Arial" panose="020B0604020202020204" pitchFamily="34" charset="0"/>
              </a:rPr>
              <a:t>:</a:t>
            </a:r>
          </a:p>
          <a:p>
            <a:pPr algn="just" eaLnBrk="1" hangingPunct="1">
              <a:lnSpc>
                <a:spcPct val="90000"/>
              </a:lnSpc>
              <a:spcBef>
                <a:spcPct val="20000"/>
              </a:spcBef>
              <a:buClrTx/>
              <a:buSzTx/>
              <a:buFontTx/>
              <a:buNone/>
            </a:pPr>
            <a:r>
              <a:rPr lang="es-ES_tradnl" altLang="es-PE" sz="1800">
                <a:latin typeface="Arial" panose="020B0604020202020204" pitchFamily="34" charset="0"/>
              </a:rPr>
              <a:t>A menudo las empresas aplican el criterio tributario de reconocer la pérdida en la oportunidad de la venta  de los inventarios desvalorizados.</a:t>
            </a:r>
          </a:p>
          <a:p>
            <a:pPr algn="just" eaLnBrk="1" hangingPunct="1">
              <a:lnSpc>
                <a:spcPct val="90000"/>
              </a:lnSpc>
              <a:spcBef>
                <a:spcPct val="20000"/>
              </a:spcBef>
              <a:buClrTx/>
              <a:buSzTx/>
              <a:buFontTx/>
              <a:buNone/>
            </a:pPr>
            <a:endParaRPr lang="es-ES_tradnl" altLang="es-PE" sz="1800">
              <a:latin typeface="Arial" panose="020B0604020202020204" pitchFamily="34" charset="0"/>
            </a:endParaRPr>
          </a:p>
          <a:p>
            <a:pPr algn="just" eaLnBrk="1" hangingPunct="1">
              <a:lnSpc>
                <a:spcPct val="90000"/>
              </a:lnSpc>
              <a:spcBef>
                <a:spcPct val="20000"/>
              </a:spcBef>
              <a:buClrTx/>
              <a:buSzTx/>
              <a:buFontTx/>
              <a:buNone/>
            </a:pPr>
            <a:endParaRPr lang="es-ES" altLang="es-PE" sz="1800">
              <a:latin typeface="Arial" panose="020B0604020202020204" pitchFamily="34" charset="0"/>
            </a:endParaRPr>
          </a:p>
        </p:txBody>
      </p:sp>
      <p:sp>
        <p:nvSpPr>
          <p:cNvPr id="48132" name="Rectangle 4"/>
          <p:cNvSpPr>
            <a:spLocks noChangeArrowheads="1"/>
          </p:cNvSpPr>
          <p:nvPr/>
        </p:nvSpPr>
        <p:spPr bwMode="auto">
          <a:xfrm>
            <a:off x="357188" y="381000"/>
            <a:ext cx="85455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eaLnBrk="1" hangingPunct="1">
              <a:spcBef>
                <a:spcPct val="0"/>
              </a:spcBef>
              <a:buClrTx/>
              <a:buSzTx/>
              <a:buFontTx/>
              <a:buNone/>
            </a:pPr>
            <a:r>
              <a:rPr lang="es-ES_tradnl" altLang="es-PE" sz="3600" b="1">
                <a:latin typeface="Arial" panose="020B0604020202020204" pitchFamily="34" charset="0"/>
              </a:rPr>
              <a:t>NIC 2 - Inventarios</a:t>
            </a:r>
            <a:endParaRPr lang="es-ES" altLang="es-PE" sz="3600" b="1">
              <a:latin typeface="Arial" panose="020B0604020202020204" pitchFamily="34" charset="0"/>
            </a:endParaRPr>
          </a:p>
        </p:txBody>
      </p:sp>
      <p:sp>
        <p:nvSpPr>
          <p:cNvPr id="5" name="4 Marcador de pie de página"/>
          <p:cNvSpPr>
            <a:spLocks noGrp="1"/>
          </p:cNvSpPr>
          <p:nvPr>
            <p:ph type="ftr" sz="quarter" idx="10"/>
          </p:nvPr>
        </p:nvSpPr>
        <p:spPr bwMode="auto">
          <a:ln>
            <a:miter lim="800000"/>
            <a:headEnd/>
            <a:tailEnd/>
          </a:ln>
        </p:spPr>
        <p:txBody>
          <a:bodyPr wrap="square" lIns="91440" tIns="45720" rIns="91440" bIns="45720" numCol="1" anchor="t" anchorCtr="0" compatLnSpc="1">
            <a:prstTxWarp prst="textNoShape">
              <a:avLst/>
            </a:prstTxWarp>
          </a:bodyPr>
          <a:lstStyle/>
          <a:p>
            <a:pPr algn="ctr" fontAlgn="base">
              <a:spcBef>
                <a:spcPct val="0"/>
              </a:spcBef>
              <a:spcAft>
                <a:spcPct val="0"/>
              </a:spcAft>
              <a:defRPr/>
            </a:pPr>
            <a:r>
              <a:rPr lang="es-PE"/>
              <a:t>Armando Villacorta Cavero</a:t>
            </a:r>
            <a:endParaRPr lang="es-ES"/>
          </a:p>
        </p:txBody>
      </p:sp>
      <p:sp>
        <p:nvSpPr>
          <p:cNvPr id="7" name="AutoShape 4"/>
          <p:cNvSpPr>
            <a:spLocks noChangeArrowheads="1"/>
          </p:cNvSpPr>
          <p:nvPr/>
        </p:nvSpPr>
        <p:spPr bwMode="auto">
          <a:xfrm>
            <a:off x="4111625" y="4357688"/>
            <a:ext cx="2532063" cy="1689100"/>
          </a:xfrm>
          <a:prstGeom prst="irregularSeal1">
            <a:avLst/>
          </a:prstGeom>
          <a:solidFill>
            <a:schemeClr val="accent2">
              <a:lumMod val="40000"/>
              <a:lumOff val="60000"/>
            </a:schemeClr>
          </a:solidFill>
          <a:ln w="9525">
            <a:solidFill>
              <a:schemeClr val="tx1"/>
            </a:solidFill>
            <a:miter lim="800000"/>
            <a:headEnd/>
            <a:tailEnd/>
          </a:ln>
        </p:spPr>
        <p:txBody>
          <a:bodyPr wrap="none" anchor="ctr"/>
          <a:lstStyle/>
          <a:p>
            <a:pPr algn="ctr" eaLnBrk="1" hangingPunct="1">
              <a:defRPr/>
            </a:pPr>
            <a:r>
              <a:rPr lang="es-EC" b="1" dirty="0">
                <a:solidFill>
                  <a:srgbClr val="FF0000"/>
                </a:solidFill>
                <a:latin typeface="Verdana" pitchFamily="34" charset="0"/>
              </a:rPr>
              <a:t>Ignorado</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3 Marcador de número de diapositiva"/>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a:spcBef>
                <a:spcPct val="0"/>
              </a:spcBef>
              <a:buClrTx/>
              <a:buSzTx/>
              <a:buFontTx/>
              <a:buNone/>
            </a:pPr>
            <a:fld id="{54059476-AC99-4BEC-A6D9-10D16E66939F}" type="slidenum">
              <a:rPr lang="es-ES" altLang="es-PE" sz="1400" smtClean="0">
                <a:solidFill>
                  <a:schemeClr val="tx2"/>
                </a:solidFill>
              </a:rPr>
              <a:pPr>
                <a:spcBef>
                  <a:spcPct val="0"/>
                </a:spcBef>
                <a:buClrTx/>
                <a:buSzTx/>
                <a:buFontTx/>
                <a:buNone/>
              </a:pPr>
              <a:t>25</a:t>
            </a:fld>
            <a:endParaRPr lang="es-ES" altLang="es-PE" sz="1400" smtClean="0">
              <a:solidFill>
                <a:schemeClr val="tx2"/>
              </a:solidFill>
            </a:endParaRPr>
          </a:p>
        </p:txBody>
      </p:sp>
      <p:sp>
        <p:nvSpPr>
          <p:cNvPr id="49155" name="Rectangle 5"/>
          <p:cNvSpPr>
            <a:spLocks noChangeArrowheads="1"/>
          </p:cNvSpPr>
          <p:nvPr/>
        </p:nvSpPr>
        <p:spPr bwMode="auto">
          <a:xfrm>
            <a:off x="873125" y="1700213"/>
            <a:ext cx="809148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3675" indent="-193675">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eaLnBrk="1" hangingPunct="1">
              <a:lnSpc>
                <a:spcPct val="90000"/>
              </a:lnSpc>
              <a:spcBef>
                <a:spcPct val="20000"/>
              </a:spcBef>
              <a:buClrTx/>
              <a:buSzTx/>
              <a:buFontTx/>
              <a:buNone/>
            </a:pPr>
            <a:r>
              <a:rPr lang="es-ES_tradnl" altLang="es-PE" sz="2800" u="sng">
                <a:latin typeface="Arial" panose="020B0604020202020204" pitchFamily="34" charset="0"/>
              </a:rPr>
              <a:t>Valor neto realizable</a:t>
            </a:r>
            <a:r>
              <a:rPr lang="es-ES_tradnl" altLang="es-PE" sz="2800">
                <a:latin typeface="Arial" panose="020B0604020202020204" pitchFamily="34" charset="0"/>
              </a:rPr>
              <a:t>: Fuentes de información</a:t>
            </a:r>
          </a:p>
          <a:p>
            <a:pPr eaLnBrk="1" hangingPunct="1">
              <a:lnSpc>
                <a:spcPct val="30000"/>
              </a:lnSpc>
              <a:spcBef>
                <a:spcPct val="20000"/>
              </a:spcBef>
              <a:buClrTx/>
              <a:buSzTx/>
              <a:buFontTx/>
              <a:buNone/>
            </a:pPr>
            <a:endParaRPr lang="es-ES_tradnl" altLang="es-PE" sz="2800" u="sng">
              <a:latin typeface="Arial" panose="020B0604020202020204" pitchFamily="34" charset="0"/>
            </a:endParaRPr>
          </a:p>
          <a:p>
            <a:pPr algn="just" eaLnBrk="1" hangingPunct="1">
              <a:lnSpc>
                <a:spcPct val="90000"/>
              </a:lnSpc>
              <a:spcBef>
                <a:spcPct val="20000"/>
              </a:spcBef>
              <a:buClrTx/>
              <a:buSzTx/>
              <a:buFontTx/>
              <a:buChar char="-"/>
            </a:pPr>
            <a:r>
              <a:rPr lang="es-ES_tradnl" altLang="es-PE" sz="2800">
                <a:latin typeface="Arial" panose="020B0604020202020204" pitchFamily="34" charset="0"/>
              </a:rPr>
              <a:t>Lento movimiento – obsolescencia</a:t>
            </a:r>
          </a:p>
          <a:p>
            <a:pPr algn="just" eaLnBrk="1" hangingPunct="1">
              <a:lnSpc>
                <a:spcPct val="90000"/>
              </a:lnSpc>
              <a:spcBef>
                <a:spcPct val="20000"/>
              </a:spcBef>
              <a:buClrTx/>
              <a:buSzTx/>
              <a:buFontTx/>
              <a:buChar char="-"/>
            </a:pPr>
            <a:r>
              <a:rPr lang="es-ES_tradnl" altLang="es-PE" sz="2800">
                <a:latin typeface="Arial" panose="020B0604020202020204" pitchFamily="34" charset="0"/>
              </a:rPr>
              <a:t>Caída de precios</a:t>
            </a:r>
          </a:p>
          <a:p>
            <a:pPr algn="just" eaLnBrk="1" hangingPunct="1">
              <a:lnSpc>
                <a:spcPct val="90000"/>
              </a:lnSpc>
              <a:spcBef>
                <a:spcPct val="20000"/>
              </a:spcBef>
              <a:buClrTx/>
              <a:buSzTx/>
              <a:buFontTx/>
              <a:buChar char="-"/>
            </a:pPr>
            <a:r>
              <a:rPr lang="es-ES_tradnl" altLang="es-PE" sz="2800">
                <a:latin typeface="Arial" panose="020B0604020202020204" pitchFamily="34" charset="0"/>
              </a:rPr>
              <a:t>Aumento de los costos de terminación y venta</a:t>
            </a:r>
          </a:p>
          <a:p>
            <a:pPr algn="just" eaLnBrk="1" hangingPunct="1">
              <a:lnSpc>
                <a:spcPct val="90000"/>
              </a:lnSpc>
              <a:spcBef>
                <a:spcPct val="20000"/>
              </a:spcBef>
              <a:buClrTx/>
              <a:buSzTx/>
              <a:buFontTx/>
              <a:buChar char="-"/>
            </a:pPr>
            <a:r>
              <a:rPr lang="es-ES_tradnl" altLang="es-PE" sz="2800">
                <a:latin typeface="Arial" panose="020B0604020202020204" pitchFamily="34" charset="0"/>
              </a:rPr>
              <a:t>Contratos a futuro</a:t>
            </a:r>
          </a:p>
          <a:p>
            <a:pPr algn="just" eaLnBrk="1" hangingPunct="1">
              <a:lnSpc>
                <a:spcPct val="90000"/>
              </a:lnSpc>
              <a:spcBef>
                <a:spcPct val="20000"/>
              </a:spcBef>
              <a:buClrTx/>
              <a:buSzTx/>
              <a:buFontTx/>
              <a:buChar char="-"/>
            </a:pPr>
            <a:r>
              <a:rPr lang="es-ES_tradnl" altLang="es-PE" sz="2800">
                <a:latin typeface="Arial" panose="020B0604020202020204" pitchFamily="34" charset="0"/>
              </a:rPr>
              <a:t>Costos de reposición</a:t>
            </a:r>
          </a:p>
          <a:p>
            <a:pPr algn="just" eaLnBrk="1" hangingPunct="1">
              <a:lnSpc>
                <a:spcPct val="90000"/>
              </a:lnSpc>
              <a:spcBef>
                <a:spcPct val="20000"/>
              </a:spcBef>
              <a:buClrTx/>
              <a:buSzTx/>
              <a:buFontTx/>
              <a:buChar char="-"/>
            </a:pPr>
            <a:r>
              <a:rPr lang="es-ES_tradnl" altLang="es-PE" sz="2800">
                <a:latin typeface="Arial" panose="020B0604020202020204" pitchFamily="34" charset="0"/>
              </a:rPr>
              <a:t>Hechos posteriores (NIC 10)</a:t>
            </a:r>
          </a:p>
          <a:p>
            <a:pPr algn="just" eaLnBrk="1" hangingPunct="1">
              <a:lnSpc>
                <a:spcPct val="90000"/>
              </a:lnSpc>
              <a:spcBef>
                <a:spcPct val="20000"/>
              </a:spcBef>
              <a:buClrTx/>
              <a:buSzTx/>
              <a:buFontTx/>
              <a:buChar char="-"/>
            </a:pPr>
            <a:endParaRPr lang="es-ES_tradnl" altLang="es-PE" sz="2800">
              <a:latin typeface="Arial" panose="020B0604020202020204" pitchFamily="34" charset="0"/>
            </a:endParaRPr>
          </a:p>
          <a:p>
            <a:pPr algn="just" eaLnBrk="1" hangingPunct="1">
              <a:lnSpc>
                <a:spcPct val="50000"/>
              </a:lnSpc>
              <a:spcBef>
                <a:spcPct val="20000"/>
              </a:spcBef>
              <a:buClrTx/>
              <a:buSzTx/>
              <a:buFontTx/>
              <a:buNone/>
            </a:pPr>
            <a:endParaRPr lang="es-ES_tradnl" altLang="es-PE" sz="2800">
              <a:latin typeface="Arial" panose="020B0604020202020204" pitchFamily="34" charset="0"/>
            </a:endParaRPr>
          </a:p>
        </p:txBody>
      </p:sp>
      <p:sp>
        <p:nvSpPr>
          <p:cNvPr id="49156" name="Rectangle 7"/>
          <p:cNvSpPr>
            <a:spLocks noChangeArrowheads="1"/>
          </p:cNvSpPr>
          <p:nvPr/>
        </p:nvSpPr>
        <p:spPr bwMode="auto">
          <a:xfrm>
            <a:off x="428625" y="285750"/>
            <a:ext cx="84724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eaLnBrk="1" hangingPunct="1">
              <a:spcBef>
                <a:spcPct val="0"/>
              </a:spcBef>
              <a:buClrTx/>
              <a:buSzTx/>
              <a:buFontTx/>
              <a:buNone/>
            </a:pPr>
            <a:r>
              <a:rPr lang="es-ES_tradnl" altLang="es-PE" sz="3200" b="1">
                <a:latin typeface="Arial" panose="020B0604020202020204" pitchFamily="34" charset="0"/>
              </a:rPr>
              <a:t>NIC 2 - Inventarios</a:t>
            </a:r>
            <a:endParaRPr lang="es-ES" altLang="es-PE" sz="3200" b="1">
              <a:latin typeface="Arial" panose="020B0604020202020204" pitchFamily="34" charset="0"/>
            </a:endParaRPr>
          </a:p>
        </p:txBody>
      </p:sp>
      <p:sp>
        <p:nvSpPr>
          <p:cNvPr id="5" name="4 Marcador de pie de página"/>
          <p:cNvSpPr>
            <a:spLocks noGrp="1"/>
          </p:cNvSpPr>
          <p:nvPr>
            <p:ph type="ftr" sz="quarter" idx="10"/>
          </p:nvPr>
        </p:nvSpPr>
        <p:spPr bwMode="auto">
          <a:ln>
            <a:miter lim="800000"/>
            <a:headEnd/>
            <a:tailEnd/>
          </a:ln>
        </p:spPr>
        <p:txBody>
          <a:bodyPr wrap="square" lIns="91440" tIns="45720" rIns="91440" bIns="45720" numCol="1" anchor="t" anchorCtr="0" compatLnSpc="1">
            <a:prstTxWarp prst="textNoShape">
              <a:avLst/>
            </a:prstTxWarp>
          </a:bodyPr>
          <a:lstStyle/>
          <a:p>
            <a:pPr algn="ctr" fontAlgn="base">
              <a:spcBef>
                <a:spcPct val="0"/>
              </a:spcBef>
              <a:spcAft>
                <a:spcPct val="0"/>
              </a:spcAft>
              <a:defRPr/>
            </a:pPr>
            <a:r>
              <a:rPr lang="es-PE"/>
              <a:t>Armando Villacorta Cavero</a:t>
            </a:r>
            <a:endParaRPr lang="es-E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3 Marcador de número de diapositiva"/>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a:spcBef>
                <a:spcPct val="0"/>
              </a:spcBef>
              <a:buClrTx/>
              <a:buSzTx/>
              <a:buFontTx/>
              <a:buNone/>
            </a:pPr>
            <a:fld id="{11127D5E-18BE-4E19-8E1F-301CFBE34BF5}" type="slidenum">
              <a:rPr lang="es-ES" altLang="es-PE" sz="1400" smtClean="0">
                <a:solidFill>
                  <a:schemeClr val="tx2"/>
                </a:solidFill>
              </a:rPr>
              <a:pPr>
                <a:spcBef>
                  <a:spcPct val="0"/>
                </a:spcBef>
                <a:buClrTx/>
                <a:buSzTx/>
                <a:buFontTx/>
                <a:buNone/>
              </a:pPr>
              <a:t>26</a:t>
            </a:fld>
            <a:endParaRPr lang="es-ES" altLang="es-PE" sz="1400" smtClean="0">
              <a:solidFill>
                <a:schemeClr val="tx2"/>
              </a:solidFill>
            </a:endParaRPr>
          </a:p>
        </p:txBody>
      </p:sp>
      <p:sp>
        <p:nvSpPr>
          <p:cNvPr id="50179" name="Rectangle 2"/>
          <p:cNvSpPr>
            <a:spLocks noChangeArrowheads="1"/>
          </p:cNvSpPr>
          <p:nvPr/>
        </p:nvSpPr>
        <p:spPr bwMode="auto">
          <a:xfrm>
            <a:off x="500063" y="1196975"/>
            <a:ext cx="8286750" cy="508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eaLnBrk="1" hangingPunct="1">
              <a:spcBef>
                <a:spcPct val="20000"/>
              </a:spcBef>
              <a:buClrTx/>
              <a:buSzTx/>
              <a:buFontTx/>
              <a:buNone/>
            </a:pPr>
            <a:r>
              <a:rPr lang="es-ES_tradnl" altLang="es-PE" sz="2200" u="sng">
                <a:latin typeface="Arial" panose="020B0604020202020204" pitchFamily="34" charset="0"/>
              </a:rPr>
              <a:t>Valor neto realizable – Caso Práctico</a:t>
            </a:r>
          </a:p>
          <a:p>
            <a:pPr algn="just" eaLnBrk="1" hangingPunct="1">
              <a:spcBef>
                <a:spcPct val="20000"/>
              </a:spcBef>
              <a:buClrTx/>
              <a:buSzTx/>
              <a:buFontTx/>
              <a:buNone/>
            </a:pPr>
            <a:r>
              <a:rPr lang="es-ES_tradnl" altLang="es-PE" sz="2200">
                <a:latin typeface="Arial" panose="020B0604020202020204" pitchFamily="34" charset="0"/>
              </a:rPr>
              <a:t>El costo de una mercadería al cierre del ejercicio es S/. 200 y es práctica de la empresa, empacarla y trasladarla hasta el cliente lo cual le significa S/. 10 y paga 10% de comisiones al vendedor. Se ha comprobado que esta mercadería ha sido vendida en  siguiente mes en S/. 210</a:t>
            </a:r>
          </a:p>
          <a:p>
            <a:pPr algn="just" eaLnBrk="1" hangingPunct="1">
              <a:spcBef>
                <a:spcPct val="20000"/>
              </a:spcBef>
              <a:buClrTx/>
              <a:buSzTx/>
              <a:buFontTx/>
              <a:buNone/>
            </a:pPr>
            <a:endParaRPr lang="es-ES_tradnl" altLang="es-PE" sz="1200">
              <a:latin typeface="Arial" panose="020B0604020202020204" pitchFamily="34" charset="0"/>
            </a:endParaRPr>
          </a:p>
          <a:p>
            <a:pPr algn="just" eaLnBrk="1" hangingPunct="1">
              <a:spcBef>
                <a:spcPct val="20000"/>
              </a:spcBef>
              <a:buClrTx/>
              <a:buSzTx/>
              <a:buFontTx/>
              <a:buNone/>
            </a:pPr>
            <a:r>
              <a:rPr lang="es-ES_tradnl" altLang="es-PE" sz="2200">
                <a:latin typeface="Arial" panose="020B0604020202020204" pitchFamily="34" charset="0"/>
              </a:rPr>
              <a:t>Se pide: aplicar la NIC 2</a:t>
            </a:r>
          </a:p>
          <a:p>
            <a:pPr algn="just" eaLnBrk="1" hangingPunct="1">
              <a:spcBef>
                <a:spcPct val="20000"/>
              </a:spcBef>
              <a:buClrTx/>
              <a:buSzTx/>
              <a:buFontTx/>
              <a:buNone/>
            </a:pPr>
            <a:r>
              <a:rPr lang="es-ES_tradnl" altLang="es-PE" sz="2200">
                <a:latin typeface="Arial" panose="020B0604020202020204" pitchFamily="34" charset="0"/>
              </a:rPr>
              <a:t>Valor neto de realización = 210 – 10 – 21 = S/. 179</a:t>
            </a:r>
          </a:p>
          <a:p>
            <a:pPr algn="just" eaLnBrk="1" hangingPunct="1">
              <a:spcBef>
                <a:spcPct val="20000"/>
              </a:spcBef>
              <a:buClrTx/>
              <a:buSzTx/>
              <a:buFontTx/>
              <a:buNone/>
            </a:pPr>
            <a:r>
              <a:rPr lang="es-ES_tradnl" altLang="es-PE" sz="2200">
                <a:latin typeface="Arial" panose="020B0604020202020204" pitchFamily="34" charset="0"/>
              </a:rPr>
              <a:t>Diferencia con el costo = 200 – 179 = 21</a:t>
            </a:r>
          </a:p>
          <a:p>
            <a:pPr algn="just" eaLnBrk="1" hangingPunct="1">
              <a:spcBef>
                <a:spcPct val="20000"/>
              </a:spcBef>
              <a:buClrTx/>
              <a:buSzTx/>
              <a:buFontTx/>
              <a:buNone/>
            </a:pPr>
            <a:endParaRPr lang="es-ES_tradnl" altLang="es-PE" sz="1200">
              <a:latin typeface="Arial" panose="020B0604020202020204" pitchFamily="34" charset="0"/>
            </a:endParaRPr>
          </a:p>
          <a:p>
            <a:pPr algn="just" eaLnBrk="1" hangingPunct="1">
              <a:spcBef>
                <a:spcPct val="20000"/>
              </a:spcBef>
              <a:buClrTx/>
              <a:buSzTx/>
              <a:buFontTx/>
              <a:buNone/>
            </a:pPr>
            <a:r>
              <a:rPr lang="es-ES_tradnl" altLang="es-PE" sz="2200">
                <a:latin typeface="Arial" panose="020B0604020202020204" pitchFamily="34" charset="0"/>
              </a:rPr>
              <a:t>Debe efectuarse un registro por desvalorización de existencias por S/. 21 con cargo a resultados.</a:t>
            </a:r>
          </a:p>
          <a:p>
            <a:pPr algn="just" eaLnBrk="1" hangingPunct="1">
              <a:spcBef>
                <a:spcPct val="20000"/>
              </a:spcBef>
              <a:buClrTx/>
              <a:buSzTx/>
              <a:buFontTx/>
              <a:buNone/>
            </a:pPr>
            <a:r>
              <a:rPr lang="es-ES_tradnl" altLang="es-PE" sz="2200">
                <a:latin typeface="Arial" panose="020B0604020202020204" pitchFamily="34" charset="0"/>
              </a:rPr>
              <a:t>Se genera una diferencia temporal.</a:t>
            </a:r>
          </a:p>
          <a:p>
            <a:pPr algn="just" eaLnBrk="1" hangingPunct="1">
              <a:spcBef>
                <a:spcPct val="20000"/>
              </a:spcBef>
              <a:buClrTx/>
              <a:buSzTx/>
              <a:buFontTx/>
              <a:buNone/>
            </a:pPr>
            <a:endParaRPr lang="es-ES" altLang="es-PE" sz="2200">
              <a:latin typeface="Arial" panose="020B0604020202020204" pitchFamily="34" charset="0"/>
            </a:endParaRPr>
          </a:p>
        </p:txBody>
      </p:sp>
      <p:sp>
        <p:nvSpPr>
          <p:cNvPr id="50180" name="Rectangle 4"/>
          <p:cNvSpPr>
            <a:spLocks noChangeArrowheads="1"/>
          </p:cNvSpPr>
          <p:nvPr/>
        </p:nvSpPr>
        <p:spPr bwMode="auto">
          <a:xfrm>
            <a:off x="285750" y="115888"/>
            <a:ext cx="8429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eaLnBrk="1" hangingPunct="1">
              <a:spcBef>
                <a:spcPct val="0"/>
              </a:spcBef>
              <a:buClrTx/>
              <a:buSzTx/>
              <a:buFontTx/>
              <a:buNone/>
            </a:pPr>
            <a:r>
              <a:rPr lang="es-ES_tradnl" altLang="es-PE" sz="3200" b="1">
                <a:latin typeface="Arial" panose="020B0604020202020204" pitchFamily="34" charset="0"/>
              </a:rPr>
              <a:t>NIC 2 - Inventarios</a:t>
            </a:r>
            <a:endParaRPr lang="es-ES" altLang="es-PE" sz="3200" b="1">
              <a:latin typeface="Arial" panose="020B0604020202020204" pitchFamily="34" charset="0"/>
            </a:endParaRPr>
          </a:p>
        </p:txBody>
      </p:sp>
      <p:sp>
        <p:nvSpPr>
          <p:cNvPr id="5" name="4 Marcador de pie de página"/>
          <p:cNvSpPr>
            <a:spLocks noGrp="1"/>
          </p:cNvSpPr>
          <p:nvPr>
            <p:ph type="ftr" sz="quarter" idx="10"/>
          </p:nvPr>
        </p:nvSpPr>
        <p:spPr bwMode="auto">
          <a:ln>
            <a:miter lim="800000"/>
            <a:headEnd/>
            <a:tailEnd/>
          </a:ln>
        </p:spPr>
        <p:txBody>
          <a:bodyPr wrap="square" lIns="91440" tIns="45720" rIns="91440" bIns="45720" numCol="1" anchor="t" anchorCtr="0" compatLnSpc="1">
            <a:prstTxWarp prst="textNoShape">
              <a:avLst/>
            </a:prstTxWarp>
          </a:bodyPr>
          <a:lstStyle/>
          <a:p>
            <a:pPr algn="ctr" fontAlgn="base">
              <a:spcBef>
                <a:spcPct val="0"/>
              </a:spcBef>
              <a:spcAft>
                <a:spcPct val="0"/>
              </a:spcAft>
              <a:defRPr/>
            </a:pPr>
            <a:r>
              <a:rPr lang="es-PE"/>
              <a:t>Armando Villacorta Cavero</a:t>
            </a:r>
            <a:endParaRPr lang="es-E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ChangeArrowheads="1"/>
          </p:cNvSpPr>
          <p:nvPr/>
        </p:nvSpPr>
        <p:spPr bwMode="auto">
          <a:xfrm>
            <a:off x="285750" y="115888"/>
            <a:ext cx="84296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eaLnBrk="1" hangingPunct="1">
              <a:spcBef>
                <a:spcPct val="0"/>
              </a:spcBef>
              <a:buClrTx/>
              <a:buSzTx/>
              <a:buFontTx/>
              <a:buNone/>
            </a:pPr>
            <a:r>
              <a:rPr lang="es-ES_tradnl" altLang="es-PE" sz="3200" b="1">
                <a:latin typeface="Arial" panose="020B0604020202020204" pitchFamily="34" charset="0"/>
              </a:rPr>
              <a:t>NIC 2 - Inventarios</a:t>
            </a:r>
            <a:endParaRPr lang="es-ES" altLang="es-PE" sz="3200" b="1">
              <a:latin typeface="Arial" panose="020B0604020202020204" pitchFamily="34" charset="0"/>
            </a:endParaRPr>
          </a:p>
        </p:txBody>
      </p:sp>
      <p:sp>
        <p:nvSpPr>
          <p:cNvPr id="51203" name="Rectangle 2"/>
          <p:cNvSpPr>
            <a:spLocks noChangeArrowheads="1"/>
          </p:cNvSpPr>
          <p:nvPr/>
        </p:nvSpPr>
        <p:spPr bwMode="auto">
          <a:xfrm>
            <a:off x="500063" y="931863"/>
            <a:ext cx="8286750" cy="544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eaLnBrk="1" hangingPunct="1">
              <a:spcBef>
                <a:spcPct val="20000"/>
              </a:spcBef>
              <a:buClrTx/>
              <a:buSzTx/>
              <a:buFontTx/>
              <a:buNone/>
            </a:pPr>
            <a:r>
              <a:rPr lang="es-ES_tradnl" altLang="es-PE" sz="2200" u="sng">
                <a:latin typeface="Arial" panose="020B0604020202020204" pitchFamily="34" charset="0"/>
              </a:rPr>
              <a:t>Costo Corriente – Caso Práctico</a:t>
            </a:r>
          </a:p>
          <a:p>
            <a:pPr algn="just" eaLnBrk="1" hangingPunct="1">
              <a:spcBef>
                <a:spcPct val="20000"/>
              </a:spcBef>
              <a:buClrTx/>
              <a:buSzTx/>
              <a:buFontTx/>
              <a:buNone/>
            </a:pPr>
            <a:r>
              <a:rPr lang="es-ES_tradnl" altLang="es-PE" sz="2200">
                <a:latin typeface="Arial" panose="020B0604020202020204" pitchFamily="34" charset="0"/>
              </a:rPr>
              <a:t>El costo de 10 productos es 10 unidades cada uno S/. 100.</a:t>
            </a:r>
          </a:p>
          <a:p>
            <a:pPr algn="just" eaLnBrk="1" hangingPunct="1">
              <a:spcBef>
                <a:spcPct val="20000"/>
              </a:spcBef>
              <a:buClrTx/>
              <a:buSzTx/>
              <a:buFontTx/>
              <a:buNone/>
            </a:pPr>
            <a:r>
              <a:rPr lang="es-ES_tradnl" altLang="es-PE" sz="2200">
                <a:latin typeface="Arial" panose="020B0604020202020204" pitchFamily="34" charset="0"/>
              </a:rPr>
              <a:t>Al cierre del ejercicio la mercadería aún no se vende yla empresa aplica la base de medición de costo corriente. Se ha comprobado que el costo de reposición de dicha mercadería es S/. 11. Asimismo, aplica la NIC 2 y calcula el VNR.</a:t>
            </a:r>
          </a:p>
          <a:p>
            <a:pPr algn="just" eaLnBrk="1" hangingPunct="1">
              <a:spcBef>
                <a:spcPct val="20000"/>
              </a:spcBef>
              <a:buClrTx/>
              <a:buSzTx/>
              <a:buFontTx/>
              <a:buNone/>
            </a:pPr>
            <a:r>
              <a:rPr lang="es-ES_tradnl" altLang="es-PE" sz="2200">
                <a:latin typeface="Arial" panose="020B0604020202020204" pitchFamily="34" charset="0"/>
              </a:rPr>
              <a:t>Valor neto de realización = 15 – 3 = S/. 12</a:t>
            </a:r>
          </a:p>
          <a:p>
            <a:pPr algn="just" eaLnBrk="1" hangingPunct="1">
              <a:spcBef>
                <a:spcPct val="20000"/>
              </a:spcBef>
              <a:buClrTx/>
              <a:buSzTx/>
              <a:buFontTx/>
              <a:buNone/>
            </a:pPr>
            <a:r>
              <a:rPr lang="es-ES_tradnl" altLang="es-PE" sz="2200">
                <a:latin typeface="Arial" panose="020B0604020202020204" pitchFamily="34" charset="0"/>
              </a:rPr>
              <a:t>Al ser el costo corriente menor que el VNR el inventario se ajusta al costo corriente (de lo contrario se ajusta al VNR de ser mayor al costo). Diferencia con el costo = 11 - 10 = 1 x 100</a:t>
            </a:r>
          </a:p>
          <a:p>
            <a:pPr algn="just" eaLnBrk="1" hangingPunct="1">
              <a:spcBef>
                <a:spcPct val="20000"/>
              </a:spcBef>
              <a:buClrTx/>
              <a:buSzTx/>
              <a:buFontTx/>
              <a:buNone/>
            </a:pPr>
            <a:endParaRPr lang="es-ES_tradnl" altLang="es-PE" sz="2200">
              <a:latin typeface="Arial" panose="020B0604020202020204" pitchFamily="34" charset="0"/>
            </a:endParaRPr>
          </a:p>
          <a:p>
            <a:pPr algn="just" eaLnBrk="1" hangingPunct="1">
              <a:spcBef>
                <a:spcPct val="20000"/>
              </a:spcBef>
              <a:buClrTx/>
              <a:buSzTx/>
              <a:buFontTx/>
              <a:buNone/>
            </a:pPr>
            <a:r>
              <a:rPr lang="es-ES_tradnl" altLang="es-PE" sz="2200">
                <a:latin typeface="Arial" panose="020B0604020202020204" pitchFamily="34" charset="0"/>
              </a:rPr>
              <a:t>Debe efectuarse un registro por ajuste del inventario a 110. </a:t>
            </a:r>
          </a:p>
          <a:p>
            <a:pPr algn="just" eaLnBrk="1" hangingPunct="1">
              <a:spcBef>
                <a:spcPct val="20000"/>
              </a:spcBef>
              <a:buClrTx/>
              <a:buSzTx/>
              <a:buFontTx/>
              <a:buNone/>
            </a:pPr>
            <a:r>
              <a:rPr lang="es-ES_tradnl" altLang="es-PE" sz="2200">
                <a:latin typeface="Arial" panose="020B0604020202020204" pitchFamily="34" charset="0"/>
              </a:rPr>
              <a:t>Inventario				10</a:t>
            </a:r>
          </a:p>
          <a:p>
            <a:pPr algn="just" eaLnBrk="1" hangingPunct="1">
              <a:spcBef>
                <a:spcPct val="20000"/>
              </a:spcBef>
              <a:buClrTx/>
              <a:buSzTx/>
              <a:buFontTx/>
              <a:buNone/>
            </a:pPr>
            <a:r>
              <a:rPr lang="es-ES_tradnl" altLang="es-PE" sz="2200">
                <a:latin typeface="Arial" panose="020B0604020202020204" pitchFamily="34" charset="0"/>
              </a:rPr>
              <a:t>A resultado por tenencia 			10</a:t>
            </a:r>
            <a:endParaRPr lang="es-ES" altLang="es-PE" sz="2200">
              <a:latin typeface="Arial" panose="020B0604020202020204" pitchFamily="34" charset="0"/>
            </a:endParaRPr>
          </a:p>
        </p:txBody>
      </p:sp>
      <p:sp>
        <p:nvSpPr>
          <p:cNvPr id="4" name="4 Marcador de pie de página"/>
          <p:cNvSpPr>
            <a:spLocks noGrp="1"/>
          </p:cNvSpPr>
          <p:nvPr>
            <p:ph type="ftr" sz="quarter" idx="10"/>
          </p:nvPr>
        </p:nvSpPr>
        <p:spPr bwMode="auto">
          <a:ln>
            <a:miter lim="800000"/>
            <a:headEnd/>
            <a:tailEnd/>
          </a:ln>
        </p:spPr>
        <p:txBody>
          <a:bodyPr wrap="square" lIns="91440" tIns="45720" rIns="91440" bIns="45720" numCol="1" anchor="t" anchorCtr="0" compatLnSpc="1">
            <a:prstTxWarp prst="textNoShape">
              <a:avLst/>
            </a:prstTxWarp>
          </a:bodyPr>
          <a:lstStyle/>
          <a:p>
            <a:pPr algn="ctr" fontAlgn="base">
              <a:spcBef>
                <a:spcPct val="0"/>
              </a:spcBef>
              <a:spcAft>
                <a:spcPct val="0"/>
              </a:spcAft>
              <a:defRPr/>
            </a:pPr>
            <a:r>
              <a:rPr lang="es-PE" dirty="0"/>
              <a:t>Armando Villacorta Cavero</a:t>
            </a:r>
            <a:endParaRPr lang="es-ES" dirty="0"/>
          </a:p>
        </p:txBody>
      </p:sp>
      <p:sp>
        <p:nvSpPr>
          <p:cNvPr id="51205" name="5 Marcador de número de diapositiva"/>
          <p:cNvSpPr>
            <a:spLocks noGrp="1"/>
          </p:cNvSpPr>
          <p:nvPr>
            <p:ph type="sldNum" sz="quarter" idx="11"/>
          </p:nvPr>
        </p:nvSpPr>
        <p:spPr bwMode="auto">
          <a:xfrm>
            <a:off x="612775" y="6376988"/>
            <a:ext cx="1981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a:spcBef>
                <a:spcPct val="0"/>
              </a:spcBef>
              <a:buClrTx/>
              <a:buSzTx/>
              <a:buFontTx/>
              <a:buNone/>
            </a:pPr>
            <a:r>
              <a:rPr lang="es-ES" altLang="es-PE" sz="1200" smtClean="0">
                <a:solidFill>
                  <a:schemeClr val="tx2"/>
                </a:solidFill>
              </a:rPr>
              <a:t>27</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3 Marcador de número de diapositiva"/>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a:spcBef>
                <a:spcPct val="0"/>
              </a:spcBef>
              <a:buClrTx/>
              <a:buSzTx/>
              <a:buFontTx/>
              <a:buNone/>
            </a:pPr>
            <a:fld id="{578C10CD-57E9-42FF-BF36-0C37F62A0486}" type="slidenum">
              <a:rPr lang="es-ES" altLang="es-PE" sz="1400" smtClean="0">
                <a:solidFill>
                  <a:schemeClr val="tx2"/>
                </a:solidFill>
              </a:rPr>
              <a:pPr>
                <a:spcBef>
                  <a:spcPct val="0"/>
                </a:spcBef>
                <a:buClrTx/>
                <a:buSzTx/>
                <a:buFontTx/>
                <a:buNone/>
              </a:pPr>
              <a:t>28</a:t>
            </a:fld>
            <a:endParaRPr lang="es-ES" altLang="es-PE" sz="1400" smtClean="0">
              <a:solidFill>
                <a:schemeClr val="tx2"/>
              </a:solidFill>
            </a:endParaRPr>
          </a:p>
        </p:txBody>
      </p:sp>
      <p:sp>
        <p:nvSpPr>
          <p:cNvPr id="52227" name="Rectangle 5"/>
          <p:cNvSpPr>
            <a:spLocks noChangeArrowheads="1"/>
          </p:cNvSpPr>
          <p:nvPr/>
        </p:nvSpPr>
        <p:spPr bwMode="auto">
          <a:xfrm>
            <a:off x="357188" y="1600200"/>
            <a:ext cx="804703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eaLnBrk="1" hangingPunct="1">
              <a:lnSpc>
                <a:spcPct val="90000"/>
              </a:lnSpc>
              <a:spcBef>
                <a:spcPct val="20000"/>
              </a:spcBef>
              <a:buClrTx/>
              <a:buSzTx/>
              <a:buFontTx/>
              <a:buNone/>
            </a:pPr>
            <a:r>
              <a:rPr lang="es-ES_tradnl" altLang="es-PE" sz="1800" u="sng">
                <a:latin typeface="Arial" panose="020B0604020202020204" pitchFamily="34" charset="0"/>
              </a:rPr>
              <a:t>Partes de un activo con diferentes vidas útiles</a:t>
            </a:r>
            <a:r>
              <a:rPr lang="es-ES_tradnl" altLang="es-PE" sz="1800">
                <a:latin typeface="Arial" panose="020B0604020202020204" pitchFamily="34" charset="0"/>
              </a:rPr>
              <a:t> (Párrafo 13)</a:t>
            </a:r>
          </a:p>
          <a:p>
            <a:pPr eaLnBrk="1" hangingPunct="1">
              <a:lnSpc>
                <a:spcPct val="10000"/>
              </a:lnSpc>
              <a:spcBef>
                <a:spcPct val="20000"/>
              </a:spcBef>
              <a:buClrTx/>
              <a:buSzTx/>
              <a:buFontTx/>
              <a:buNone/>
            </a:pPr>
            <a:endParaRPr lang="es-ES_tradnl" altLang="es-PE" sz="1800">
              <a:latin typeface="Arial" panose="020B0604020202020204" pitchFamily="34" charset="0"/>
            </a:endParaRPr>
          </a:p>
          <a:p>
            <a:pPr algn="just" eaLnBrk="1" hangingPunct="1">
              <a:lnSpc>
                <a:spcPct val="80000"/>
              </a:lnSpc>
              <a:spcBef>
                <a:spcPct val="20000"/>
              </a:spcBef>
              <a:buClrTx/>
              <a:buSzTx/>
              <a:buFontTx/>
              <a:buNone/>
            </a:pPr>
            <a:r>
              <a:rPr lang="es-ES_tradnl" altLang="es-PE" sz="1800">
                <a:latin typeface="Arial" panose="020B0604020202020204" pitchFamily="34" charset="0"/>
              </a:rPr>
              <a:t>Cuando los componentes de un activo tienen vidas útiles diferentes o usos diferentes, se deberá aplicar tasas y métodos de depreciación diferentes.</a:t>
            </a:r>
          </a:p>
          <a:p>
            <a:pPr algn="just" eaLnBrk="1" hangingPunct="1">
              <a:lnSpc>
                <a:spcPct val="80000"/>
              </a:lnSpc>
              <a:spcBef>
                <a:spcPct val="20000"/>
              </a:spcBef>
              <a:buClrTx/>
              <a:buSzTx/>
              <a:buFontTx/>
              <a:buNone/>
            </a:pPr>
            <a:endParaRPr lang="es-ES_tradnl" altLang="es-PE" sz="1800">
              <a:latin typeface="Arial" panose="020B0604020202020204" pitchFamily="34" charset="0"/>
            </a:endParaRPr>
          </a:p>
          <a:p>
            <a:pPr algn="just" eaLnBrk="1" hangingPunct="1">
              <a:lnSpc>
                <a:spcPct val="80000"/>
              </a:lnSpc>
              <a:spcBef>
                <a:spcPct val="20000"/>
              </a:spcBef>
              <a:buClrTx/>
              <a:buSzTx/>
              <a:buFontTx/>
              <a:buNone/>
            </a:pPr>
            <a:r>
              <a:rPr lang="es-ES_tradnl" altLang="es-PE" sz="1800">
                <a:latin typeface="Arial" panose="020B0604020202020204" pitchFamily="34" charset="0"/>
              </a:rPr>
              <a:t>Por ejemplo: un avión, un horno, que requieren que partes importantes de los mismos sean sustituidas.</a:t>
            </a:r>
          </a:p>
          <a:p>
            <a:pPr algn="just" eaLnBrk="1" hangingPunct="1">
              <a:lnSpc>
                <a:spcPct val="80000"/>
              </a:lnSpc>
              <a:spcBef>
                <a:spcPct val="20000"/>
              </a:spcBef>
              <a:buClrTx/>
              <a:buSzTx/>
              <a:buFontTx/>
              <a:buNone/>
            </a:pPr>
            <a:endParaRPr lang="es-ES_tradnl" altLang="es-PE" sz="1800">
              <a:latin typeface="Arial" panose="020B0604020202020204" pitchFamily="34" charset="0"/>
            </a:endParaRPr>
          </a:p>
          <a:p>
            <a:pPr eaLnBrk="1" hangingPunct="1">
              <a:lnSpc>
                <a:spcPct val="90000"/>
              </a:lnSpc>
              <a:spcBef>
                <a:spcPct val="20000"/>
              </a:spcBef>
              <a:buClrTx/>
              <a:buSzTx/>
              <a:buFontTx/>
              <a:buNone/>
            </a:pPr>
            <a:r>
              <a:rPr lang="es-ES_tradnl" altLang="es-PE" sz="1800" u="sng">
                <a:latin typeface="Arial" panose="020B0604020202020204" pitchFamily="34" charset="0"/>
              </a:rPr>
              <a:t>Incumplimiento de la Norma</a:t>
            </a:r>
            <a:r>
              <a:rPr lang="es-ES_tradnl" altLang="es-PE" sz="1800">
                <a:latin typeface="Arial" panose="020B0604020202020204" pitchFamily="34" charset="0"/>
              </a:rPr>
              <a:t>:</a:t>
            </a:r>
          </a:p>
          <a:p>
            <a:pPr eaLnBrk="1" hangingPunct="1">
              <a:lnSpc>
                <a:spcPct val="90000"/>
              </a:lnSpc>
              <a:spcBef>
                <a:spcPct val="20000"/>
              </a:spcBef>
              <a:buClrTx/>
              <a:buSzTx/>
              <a:buFontTx/>
              <a:buNone/>
            </a:pPr>
            <a:r>
              <a:rPr lang="es-ES_tradnl" altLang="es-PE" sz="1800">
                <a:latin typeface="Arial" panose="020B0604020202020204" pitchFamily="34" charset="0"/>
              </a:rPr>
              <a:t>Se trata como si fuera un sólo activo.</a:t>
            </a:r>
          </a:p>
          <a:p>
            <a:pPr algn="just" eaLnBrk="1" hangingPunct="1">
              <a:lnSpc>
                <a:spcPct val="80000"/>
              </a:lnSpc>
              <a:spcBef>
                <a:spcPct val="20000"/>
              </a:spcBef>
              <a:buClrTx/>
              <a:buSzTx/>
              <a:buFontTx/>
              <a:buChar char="-"/>
            </a:pPr>
            <a:endParaRPr lang="es-ES_tradnl" altLang="es-PE" sz="1800">
              <a:latin typeface="Arial" panose="020B0604020202020204" pitchFamily="34" charset="0"/>
            </a:endParaRPr>
          </a:p>
          <a:p>
            <a:pPr algn="just" eaLnBrk="1" hangingPunct="1">
              <a:lnSpc>
                <a:spcPct val="10000"/>
              </a:lnSpc>
              <a:spcBef>
                <a:spcPct val="20000"/>
              </a:spcBef>
              <a:buClrTx/>
              <a:buSzTx/>
              <a:buFontTx/>
              <a:buNone/>
            </a:pPr>
            <a:endParaRPr lang="es-ES_tradnl" altLang="es-PE" sz="1800">
              <a:latin typeface="Arial" panose="020B0604020202020204" pitchFamily="34" charset="0"/>
            </a:endParaRPr>
          </a:p>
          <a:p>
            <a:pPr algn="just" eaLnBrk="1" hangingPunct="1">
              <a:lnSpc>
                <a:spcPct val="90000"/>
              </a:lnSpc>
              <a:spcBef>
                <a:spcPct val="20000"/>
              </a:spcBef>
              <a:buClrTx/>
              <a:buSzTx/>
              <a:buFontTx/>
              <a:buNone/>
            </a:pPr>
            <a:endParaRPr lang="es-ES_tradnl" altLang="es-PE" sz="1800">
              <a:latin typeface="Arial" panose="020B0604020202020204" pitchFamily="34" charset="0"/>
            </a:endParaRPr>
          </a:p>
          <a:p>
            <a:pPr algn="just" eaLnBrk="1" hangingPunct="1">
              <a:lnSpc>
                <a:spcPct val="90000"/>
              </a:lnSpc>
              <a:spcBef>
                <a:spcPct val="20000"/>
              </a:spcBef>
              <a:buClrTx/>
              <a:buSzTx/>
              <a:buFontTx/>
              <a:buNone/>
            </a:pPr>
            <a:endParaRPr lang="es-ES" altLang="es-PE" sz="1800">
              <a:latin typeface="Arial" panose="020B0604020202020204" pitchFamily="34" charset="0"/>
            </a:endParaRPr>
          </a:p>
        </p:txBody>
      </p:sp>
      <p:sp>
        <p:nvSpPr>
          <p:cNvPr id="52228" name="Rectangle 7"/>
          <p:cNvSpPr>
            <a:spLocks noChangeArrowheads="1"/>
          </p:cNvSpPr>
          <p:nvPr/>
        </p:nvSpPr>
        <p:spPr bwMode="auto">
          <a:xfrm>
            <a:off x="428625" y="214313"/>
            <a:ext cx="8393113"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eaLnBrk="1" hangingPunct="1">
              <a:spcBef>
                <a:spcPct val="0"/>
              </a:spcBef>
              <a:buClrTx/>
              <a:buSzTx/>
              <a:buFontTx/>
              <a:buNone/>
            </a:pPr>
            <a:r>
              <a:rPr lang="es-ES_tradnl" altLang="es-PE" sz="2800" b="1">
                <a:latin typeface="Arial" panose="020B0604020202020204" pitchFamily="34" charset="0"/>
              </a:rPr>
              <a:t>NIC 16 – INMUEBLES, MAQUINARIA Y EQUIPO</a:t>
            </a:r>
            <a:endParaRPr lang="es-ES" altLang="es-PE" sz="2800" b="1">
              <a:latin typeface="Arial" panose="020B0604020202020204" pitchFamily="34" charset="0"/>
            </a:endParaRPr>
          </a:p>
        </p:txBody>
      </p:sp>
      <p:sp>
        <p:nvSpPr>
          <p:cNvPr id="5" name="4 Marcador de pie de página"/>
          <p:cNvSpPr>
            <a:spLocks noGrp="1"/>
          </p:cNvSpPr>
          <p:nvPr>
            <p:ph type="ftr" sz="quarter" idx="10"/>
          </p:nvPr>
        </p:nvSpPr>
        <p:spPr bwMode="auto">
          <a:ln>
            <a:miter lim="800000"/>
            <a:headEnd/>
            <a:tailEnd/>
          </a:ln>
        </p:spPr>
        <p:txBody>
          <a:bodyPr wrap="square" lIns="91440" tIns="45720" rIns="91440" bIns="45720" numCol="1" anchor="t" anchorCtr="0" compatLnSpc="1">
            <a:prstTxWarp prst="textNoShape">
              <a:avLst/>
            </a:prstTxWarp>
          </a:bodyPr>
          <a:lstStyle/>
          <a:p>
            <a:pPr algn="ctr" fontAlgn="base">
              <a:spcBef>
                <a:spcPct val="0"/>
              </a:spcBef>
              <a:spcAft>
                <a:spcPct val="0"/>
              </a:spcAft>
              <a:defRPr/>
            </a:pPr>
            <a:r>
              <a:rPr lang="es-PE"/>
              <a:t>Armando Villacorta Cavero</a:t>
            </a:r>
            <a:endParaRPr lang="es-ES"/>
          </a:p>
        </p:txBody>
      </p:sp>
      <p:sp>
        <p:nvSpPr>
          <p:cNvPr id="7" name="AutoShape 4"/>
          <p:cNvSpPr>
            <a:spLocks noChangeArrowheads="1"/>
          </p:cNvSpPr>
          <p:nvPr/>
        </p:nvSpPr>
        <p:spPr bwMode="auto">
          <a:xfrm>
            <a:off x="3857625" y="4454525"/>
            <a:ext cx="2532063" cy="1689100"/>
          </a:xfrm>
          <a:prstGeom prst="irregularSeal1">
            <a:avLst/>
          </a:prstGeom>
          <a:solidFill>
            <a:schemeClr val="accent2">
              <a:lumMod val="40000"/>
              <a:lumOff val="60000"/>
            </a:schemeClr>
          </a:solidFill>
          <a:ln w="9525">
            <a:solidFill>
              <a:schemeClr val="tx1"/>
            </a:solidFill>
            <a:miter lim="800000"/>
            <a:headEnd/>
            <a:tailEnd/>
          </a:ln>
        </p:spPr>
        <p:txBody>
          <a:bodyPr wrap="none" anchor="ctr"/>
          <a:lstStyle/>
          <a:p>
            <a:pPr algn="ctr" eaLnBrk="1" hangingPunct="1">
              <a:defRPr/>
            </a:pPr>
            <a:r>
              <a:rPr lang="es-EC" b="1" dirty="0">
                <a:solidFill>
                  <a:srgbClr val="FF0000"/>
                </a:solidFill>
                <a:latin typeface="Verdana" pitchFamily="34" charset="0"/>
              </a:rPr>
              <a:t>El Estreno</a:t>
            </a:r>
          </a:p>
        </p:txBody>
      </p:sp>
      <p:sp>
        <p:nvSpPr>
          <p:cNvPr id="8" name="Rounded Rectangle 6"/>
          <p:cNvSpPr/>
          <p:nvPr/>
        </p:nvSpPr>
        <p:spPr bwMode="auto">
          <a:xfrm>
            <a:off x="1214414" y="785794"/>
            <a:ext cx="6429420" cy="571504"/>
          </a:xfrm>
          <a:prstGeom prst="roundRect">
            <a:avLst/>
          </a:prstGeom>
          <a:solidFill>
            <a:srgbClr val="002060"/>
          </a:solidFill>
          <a:ln>
            <a:headEnd type="none" w="med" len="med"/>
            <a:tailEnd type="triangle" w="med" len="med"/>
          </a:ln>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es-MX" sz="3600" b="1" dirty="0">
                <a:solidFill>
                  <a:schemeClr val="bg1"/>
                </a:solidFill>
              </a:rPr>
              <a:t>COMPONETIZACION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3 Marcador de número de diapositiva"/>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a:spcBef>
                <a:spcPct val="0"/>
              </a:spcBef>
              <a:buClrTx/>
              <a:buSzTx/>
              <a:buFontTx/>
              <a:buNone/>
            </a:pPr>
            <a:fld id="{C38DE977-AE8F-4170-8DB2-9F1D4D6A929D}" type="slidenum">
              <a:rPr lang="es-ES" altLang="es-PE" sz="1400" smtClean="0">
                <a:solidFill>
                  <a:schemeClr val="tx2"/>
                </a:solidFill>
              </a:rPr>
              <a:pPr>
                <a:spcBef>
                  <a:spcPct val="0"/>
                </a:spcBef>
                <a:buClrTx/>
                <a:buSzTx/>
                <a:buFontTx/>
                <a:buNone/>
              </a:pPr>
              <a:t>29</a:t>
            </a:fld>
            <a:endParaRPr lang="es-ES" altLang="es-PE" sz="1400" smtClean="0">
              <a:solidFill>
                <a:schemeClr val="tx2"/>
              </a:solidFill>
            </a:endParaRPr>
          </a:p>
        </p:txBody>
      </p:sp>
      <p:sp>
        <p:nvSpPr>
          <p:cNvPr id="53251" name="Rectangle 4"/>
          <p:cNvSpPr>
            <a:spLocks noChangeArrowheads="1"/>
          </p:cNvSpPr>
          <p:nvPr/>
        </p:nvSpPr>
        <p:spPr bwMode="auto">
          <a:xfrm>
            <a:off x="357188" y="1546225"/>
            <a:ext cx="8715375"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683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algn="just" eaLnBrk="1" hangingPunct="1">
              <a:lnSpc>
                <a:spcPct val="70000"/>
              </a:lnSpc>
              <a:spcBef>
                <a:spcPct val="20000"/>
              </a:spcBef>
              <a:buClrTx/>
              <a:buSzTx/>
              <a:buFontTx/>
              <a:buNone/>
            </a:pPr>
            <a:r>
              <a:rPr lang="es-ES_tradnl" altLang="es-PE" sz="2200">
                <a:latin typeface="Arial" panose="020B0604020202020204" pitchFamily="34" charset="0"/>
              </a:rPr>
              <a:t>Una empresa adquiere una maquinaria “línea de ensamblaje” de vehículos por un valor de 1 millón quinientos mil soles, a la cual se estima una vida de 20 años. La mencionada maquinaria tiene una faja transportadora con un valor de 500 mil nuevos soles, la cual debe ser cambiada necesariamente cada 5 años.</a:t>
            </a:r>
          </a:p>
          <a:p>
            <a:pPr algn="just" eaLnBrk="1" hangingPunct="1">
              <a:lnSpc>
                <a:spcPct val="70000"/>
              </a:lnSpc>
              <a:spcBef>
                <a:spcPct val="20000"/>
              </a:spcBef>
              <a:buClrTx/>
              <a:buSzTx/>
              <a:buFontTx/>
              <a:buNone/>
            </a:pPr>
            <a:r>
              <a:rPr lang="es-ES_tradnl" altLang="es-PE" sz="2200">
                <a:latin typeface="Arial" panose="020B0604020202020204" pitchFamily="34" charset="0"/>
              </a:rPr>
              <a:t>¿Cómo se debe registrar esta maquinaria?</a:t>
            </a:r>
          </a:p>
          <a:p>
            <a:pPr algn="just" eaLnBrk="1" hangingPunct="1">
              <a:lnSpc>
                <a:spcPct val="70000"/>
              </a:lnSpc>
              <a:spcBef>
                <a:spcPct val="20000"/>
              </a:spcBef>
              <a:buClrTx/>
              <a:buSzTx/>
              <a:buFontTx/>
              <a:buNone/>
            </a:pPr>
            <a:r>
              <a:rPr lang="es-ES_tradnl" altLang="es-PE" sz="2200">
                <a:latin typeface="Arial" panose="020B0604020202020204" pitchFamily="34" charset="0"/>
              </a:rPr>
              <a:t>¿Cuál será la depreciación anual?</a:t>
            </a:r>
          </a:p>
          <a:p>
            <a:pPr algn="just" eaLnBrk="1" hangingPunct="1">
              <a:lnSpc>
                <a:spcPct val="70000"/>
              </a:lnSpc>
              <a:spcBef>
                <a:spcPct val="20000"/>
              </a:spcBef>
              <a:buClrTx/>
              <a:buSzTx/>
              <a:buFontTx/>
              <a:buNone/>
            </a:pPr>
            <a:endParaRPr lang="es-ES_tradnl" altLang="es-PE" sz="2200">
              <a:latin typeface="Arial" panose="020B0604020202020204" pitchFamily="34" charset="0"/>
            </a:endParaRPr>
          </a:p>
          <a:p>
            <a:pPr algn="just" eaLnBrk="1" hangingPunct="1">
              <a:lnSpc>
                <a:spcPct val="70000"/>
              </a:lnSpc>
              <a:spcBef>
                <a:spcPct val="20000"/>
              </a:spcBef>
              <a:buClrTx/>
              <a:buSzTx/>
              <a:buFontTx/>
              <a:buNone/>
            </a:pPr>
            <a:r>
              <a:rPr lang="es-ES_tradnl" altLang="es-PE" sz="2200">
                <a:latin typeface="Arial" panose="020B0604020202020204" pitchFamily="34" charset="0"/>
              </a:rPr>
              <a:t>Razonamiento:</a:t>
            </a:r>
          </a:p>
          <a:p>
            <a:pPr lvl="1" algn="just" eaLnBrk="1" hangingPunct="1">
              <a:lnSpc>
                <a:spcPct val="70000"/>
              </a:lnSpc>
              <a:spcBef>
                <a:spcPct val="20000"/>
              </a:spcBef>
              <a:buClrTx/>
              <a:buSzTx/>
              <a:buFontTx/>
              <a:buChar char="-"/>
            </a:pPr>
            <a:r>
              <a:rPr lang="es-ES_tradnl" altLang="es-PE" sz="2200">
                <a:solidFill>
                  <a:schemeClr val="tx1"/>
                </a:solidFill>
                <a:latin typeface="Arial" panose="020B0604020202020204" pitchFamily="34" charset="0"/>
              </a:rPr>
              <a:t>De acuerdo con la NIC 16 cuando un activo tenga un elemento significativo con vida útil diferente al total del activo debe tratarse como si fueran dos activos.</a:t>
            </a:r>
          </a:p>
          <a:p>
            <a:pPr lvl="1" algn="just" eaLnBrk="1" hangingPunct="1">
              <a:lnSpc>
                <a:spcPct val="70000"/>
              </a:lnSpc>
              <a:spcBef>
                <a:spcPct val="20000"/>
              </a:spcBef>
              <a:buClrTx/>
              <a:buSzTx/>
              <a:buFontTx/>
              <a:buChar char="-"/>
            </a:pPr>
            <a:r>
              <a:rPr lang="es-ES_tradnl" altLang="es-PE" sz="2200">
                <a:solidFill>
                  <a:schemeClr val="tx1"/>
                </a:solidFill>
                <a:latin typeface="Arial" panose="020B0604020202020204" pitchFamily="34" charset="0"/>
              </a:rPr>
              <a:t>En el presente caso existe:	      </a:t>
            </a:r>
            <a:r>
              <a:rPr lang="es-ES_tradnl" altLang="es-PE" sz="2200" u="sng">
                <a:solidFill>
                  <a:schemeClr val="tx1"/>
                </a:solidFill>
                <a:latin typeface="Arial" panose="020B0604020202020204" pitchFamily="34" charset="0"/>
              </a:rPr>
              <a:t>S/.</a:t>
            </a:r>
            <a:r>
              <a:rPr lang="es-ES_tradnl" altLang="es-PE" sz="2200">
                <a:solidFill>
                  <a:schemeClr val="tx1"/>
                </a:solidFill>
                <a:latin typeface="Arial" panose="020B0604020202020204" pitchFamily="34" charset="0"/>
              </a:rPr>
              <a:t>		          </a:t>
            </a:r>
            <a:r>
              <a:rPr lang="es-ES_tradnl" altLang="es-PE" sz="2200" u="sng">
                <a:solidFill>
                  <a:schemeClr val="tx1"/>
                </a:solidFill>
                <a:latin typeface="Arial" panose="020B0604020202020204" pitchFamily="34" charset="0"/>
              </a:rPr>
              <a:t>Vida Util</a:t>
            </a:r>
          </a:p>
          <a:p>
            <a:pPr lvl="1" algn="just" eaLnBrk="1" hangingPunct="1">
              <a:lnSpc>
                <a:spcPct val="70000"/>
              </a:lnSpc>
              <a:spcBef>
                <a:spcPct val="20000"/>
              </a:spcBef>
              <a:buClrTx/>
              <a:buSzTx/>
              <a:buFontTx/>
              <a:buNone/>
            </a:pPr>
            <a:r>
              <a:rPr lang="es-ES_tradnl" altLang="es-PE" sz="2800">
                <a:solidFill>
                  <a:schemeClr val="tx1"/>
                </a:solidFill>
                <a:latin typeface="Arial" panose="020B0604020202020204" pitchFamily="34" charset="0"/>
              </a:rPr>
              <a:t>			</a:t>
            </a:r>
            <a:r>
              <a:rPr lang="es-ES_tradnl" altLang="es-PE" sz="2000">
                <a:solidFill>
                  <a:schemeClr val="tx1"/>
                </a:solidFill>
                <a:latin typeface="Arial" panose="020B0604020202020204" pitchFamily="34" charset="0"/>
              </a:rPr>
              <a:t>Activo total 	              1,500.00</a:t>
            </a:r>
          </a:p>
          <a:p>
            <a:pPr lvl="1" algn="just" eaLnBrk="1" hangingPunct="1">
              <a:lnSpc>
                <a:spcPct val="70000"/>
              </a:lnSpc>
              <a:spcBef>
                <a:spcPct val="20000"/>
              </a:spcBef>
              <a:buClrTx/>
              <a:buSzTx/>
              <a:buFontTx/>
              <a:buNone/>
            </a:pPr>
            <a:r>
              <a:rPr lang="es-ES_tradnl" altLang="es-PE" sz="2000">
                <a:solidFill>
                  <a:schemeClr val="tx1"/>
                </a:solidFill>
                <a:latin typeface="Arial" panose="020B0604020202020204" pitchFamily="34" charset="0"/>
              </a:rPr>
              <a:t>			Faja transportadora       </a:t>
            </a:r>
            <a:r>
              <a:rPr lang="es-ES_tradnl" altLang="es-PE" sz="2000" u="sng">
                <a:solidFill>
                  <a:schemeClr val="tx1"/>
                </a:solidFill>
                <a:latin typeface="Arial" panose="020B0604020202020204" pitchFamily="34" charset="0"/>
              </a:rPr>
              <a:t>(   500.00)</a:t>
            </a:r>
            <a:r>
              <a:rPr lang="es-ES_tradnl" altLang="es-PE" sz="2000">
                <a:solidFill>
                  <a:schemeClr val="tx1"/>
                </a:solidFill>
                <a:latin typeface="Arial" panose="020B0604020202020204" pitchFamily="34" charset="0"/>
              </a:rPr>
              <a:t>		  5 años</a:t>
            </a:r>
          </a:p>
          <a:p>
            <a:pPr lvl="1" algn="just" eaLnBrk="1" hangingPunct="1">
              <a:lnSpc>
                <a:spcPct val="70000"/>
              </a:lnSpc>
              <a:spcBef>
                <a:spcPct val="20000"/>
              </a:spcBef>
              <a:buClrTx/>
              <a:buSzTx/>
              <a:buFontTx/>
              <a:buNone/>
            </a:pPr>
            <a:r>
              <a:rPr lang="es-ES_tradnl" altLang="es-PE" sz="2000">
                <a:solidFill>
                  <a:schemeClr val="tx1"/>
                </a:solidFill>
                <a:latin typeface="Arial" panose="020B0604020202020204" pitchFamily="34" charset="0"/>
              </a:rPr>
              <a:t>			Resto de maquinaria     </a:t>
            </a:r>
            <a:r>
              <a:rPr lang="es-ES_tradnl" altLang="es-PE" sz="2000" u="sng">
                <a:solidFill>
                  <a:schemeClr val="tx1"/>
                </a:solidFill>
                <a:latin typeface="Arial" panose="020B0604020202020204" pitchFamily="34" charset="0"/>
              </a:rPr>
              <a:t>  1,000.00</a:t>
            </a:r>
            <a:r>
              <a:rPr lang="es-ES_tradnl" altLang="es-PE" sz="2000">
                <a:solidFill>
                  <a:schemeClr val="tx1"/>
                </a:solidFill>
                <a:latin typeface="Arial" panose="020B0604020202020204" pitchFamily="34" charset="0"/>
              </a:rPr>
              <a:t>		20 años</a:t>
            </a:r>
          </a:p>
          <a:p>
            <a:pPr algn="just" eaLnBrk="1" hangingPunct="1">
              <a:lnSpc>
                <a:spcPct val="70000"/>
              </a:lnSpc>
              <a:spcBef>
                <a:spcPct val="20000"/>
              </a:spcBef>
              <a:buClrTx/>
              <a:buSzTx/>
              <a:buFontTx/>
              <a:buNone/>
            </a:pPr>
            <a:endParaRPr lang="es-ES" altLang="es-PE" sz="1800">
              <a:latin typeface="Arial" panose="020B0604020202020204" pitchFamily="34" charset="0"/>
            </a:endParaRPr>
          </a:p>
        </p:txBody>
      </p:sp>
      <p:sp>
        <p:nvSpPr>
          <p:cNvPr id="53252" name="Rectangle 6"/>
          <p:cNvSpPr>
            <a:spLocks noChangeArrowheads="1"/>
          </p:cNvSpPr>
          <p:nvPr/>
        </p:nvSpPr>
        <p:spPr bwMode="auto">
          <a:xfrm>
            <a:off x="142875" y="142875"/>
            <a:ext cx="87868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eaLnBrk="1" hangingPunct="1">
              <a:spcBef>
                <a:spcPct val="0"/>
              </a:spcBef>
              <a:buClrTx/>
              <a:buSzTx/>
              <a:buFontTx/>
              <a:buNone/>
            </a:pPr>
            <a:r>
              <a:rPr lang="es-ES_tradnl" altLang="es-PE" sz="2800" b="1">
                <a:latin typeface="Arial" panose="020B0604020202020204" pitchFamily="34" charset="0"/>
              </a:rPr>
              <a:t>NIC 16 – INMUEBLES, MAQUINARIA Y EQUIPO</a:t>
            </a:r>
          </a:p>
          <a:p>
            <a:pPr eaLnBrk="1" hangingPunct="1">
              <a:spcBef>
                <a:spcPct val="0"/>
              </a:spcBef>
              <a:buClrTx/>
              <a:buSzTx/>
              <a:buFontTx/>
              <a:buNone/>
            </a:pPr>
            <a:r>
              <a:rPr lang="es-ES_tradnl" altLang="es-PE" sz="2800" b="1">
                <a:latin typeface="Arial" panose="020B0604020202020204" pitchFamily="34" charset="0"/>
              </a:rPr>
              <a:t>Caso Práctico: Depreciación activo fijo con vida útil diferente</a:t>
            </a:r>
            <a:endParaRPr lang="es-ES" altLang="es-PE" sz="2800" b="1">
              <a:latin typeface="Arial" panose="020B0604020202020204" pitchFamily="34" charset="0"/>
            </a:endParaRPr>
          </a:p>
        </p:txBody>
      </p:sp>
      <p:sp>
        <p:nvSpPr>
          <p:cNvPr id="5" name="4 Marcador de pie de página"/>
          <p:cNvSpPr>
            <a:spLocks noGrp="1"/>
          </p:cNvSpPr>
          <p:nvPr>
            <p:ph type="ftr" sz="quarter" idx="10"/>
          </p:nvPr>
        </p:nvSpPr>
        <p:spPr bwMode="auto">
          <a:ln>
            <a:miter lim="800000"/>
            <a:headEnd/>
            <a:tailEnd/>
          </a:ln>
        </p:spPr>
        <p:txBody>
          <a:bodyPr wrap="square" lIns="91440" tIns="45720" rIns="91440" bIns="45720" numCol="1" anchor="t" anchorCtr="0" compatLnSpc="1">
            <a:prstTxWarp prst="textNoShape">
              <a:avLst/>
            </a:prstTxWarp>
          </a:bodyPr>
          <a:lstStyle/>
          <a:p>
            <a:pPr algn="ctr" fontAlgn="base">
              <a:spcBef>
                <a:spcPct val="0"/>
              </a:spcBef>
              <a:spcAft>
                <a:spcPct val="0"/>
              </a:spcAft>
              <a:defRPr/>
            </a:pPr>
            <a:r>
              <a:rPr lang="es-PE"/>
              <a:t>Armando Villacorta Cavero</a:t>
            </a:r>
            <a:endParaRPr lang="es-E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4 Marcador de número de diapositiva"/>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a:spcBef>
                <a:spcPct val="0"/>
              </a:spcBef>
              <a:buClrTx/>
              <a:buSzTx/>
              <a:buFontTx/>
              <a:buNone/>
            </a:pPr>
            <a:fld id="{6C258730-84E2-40A9-B42E-F6A33B872EE5}" type="slidenum">
              <a:rPr lang="es-ES" altLang="es-PE" sz="1400" smtClean="0">
                <a:solidFill>
                  <a:schemeClr val="tx2"/>
                </a:solidFill>
              </a:rPr>
              <a:pPr>
                <a:spcBef>
                  <a:spcPct val="0"/>
                </a:spcBef>
                <a:buClrTx/>
                <a:buSzTx/>
                <a:buFontTx/>
                <a:buNone/>
              </a:pPr>
              <a:t>3</a:t>
            </a:fld>
            <a:endParaRPr lang="es-ES" altLang="es-PE" sz="1400" smtClean="0">
              <a:solidFill>
                <a:schemeClr val="tx2"/>
              </a:solidFill>
            </a:endParaRPr>
          </a:p>
        </p:txBody>
      </p:sp>
      <p:sp>
        <p:nvSpPr>
          <p:cNvPr id="17411" name="Rectangle 2"/>
          <p:cNvSpPr>
            <a:spLocks noChangeArrowheads="1"/>
          </p:cNvSpPr>
          <p:nvPr/>
        </p:nvSpPr>
        <p:spPr bwMode="auto">
          <a:xfrm>
            <a:off x="666750" y="5172075"/>
            <a:ext cx="838200" cy="685800"/>
          </a:xfrm>
          <a:prstGeom prst="rect">
            <a:avLst/>
          </a:prstGeom>
          <a:solidFill>
            <a:schemeClr val="tx1"/>
          </a:solidFill>
          <a:ln w="12700" cap="sq">
            <a:solidFill>
              <a:schemeClr val="tx1"/>
            </a:solidFill>
            <a:miter lim="800000"/>
            <a:headEnd type="none" w="sm" len="sm"/>
            <a:tailEnd type="none" w="sm" len="sm"/>
          </a:ln>
        </p:spPr>
        <p:txBody>
          <a:bodyPr wrap="none" anchor="ct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algn="ctr" eaLnBrk="1" hangingPunct="1">
              <a:spcBef>
                <a:spcPct val="0"/>
              </a:spcBef>
              <a:buClrTx/>
              <a:buSzTx/>
              <a:buFontTx/>
              <a:buNone/>
            </a:pPr>
            <a:endParaRPr lang="en-GB" altLang="es-PE" sz="2200" baseline="-25000">
              <a:latin typeface="Tahoma" panose="020B0604030504040204" pitchFamily="34" charset="0"/>
            </a:endParaRPr>
          </a:p>
        </p:txBody>
      </p:sp>
      <p:pic>
        <p:nvPicPr>
          <p:cNvPr id="4638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0"/>
            <a:ext cx="1600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4638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2209800"/>
            <a:ext cx="762000" cy="742950"/>
          </a:xfrm>
          <a:prstGeom prst="rect">
            <a:avLst/>
          </a:prstGeom>
          <a:solidFill>
            <a:srgbClr val="0000FF"/>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4638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2362200"/>
            <a:ext cx="122872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4638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5562600"/>
            <a:ext cx="13906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4638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1200" y="5715000"/>
            <a:ext cx="21336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46388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39000" y="1752600"/>
            <a:ext cx="190500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463881"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0" y="3581400"/>
            <a:ext cx="152400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463882"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57800" y="4724400"/>
            <a:ext cx="95250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463883"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81800" y="2438400"/>
            <a:ext cx="141922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463884"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81600" y="1524000"/>
            <a:ext cx="19240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463885" name="Picture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705725" y="1138238"/>
            <a:ext cx="11239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463886" name="Picture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8600" y="3429000"/>
            <a:ext cx="12573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463887" name="Picture 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62800" y="4800600"/>
            <a:ext cx="1724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463888" name="Picture 1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316038" y="3105150"/>
            <a:ext cx="228600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463889" name="Picture 1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620000" y="3048000"/>
            <a:ext cx="120967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463891" name="Picture 1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581400" y="4495800"/>
            <a:ext cx="15621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463892" name="Picture 2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28600" y="4648200"/>
            <a:ext cx="1066800"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463893" name="Picture 2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362200" y="560388"/>
            <a:ext cx="31242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463894" name="Picture 2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324600" y="5257800"/>
            <a:ext cx="13716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463895" name="Picture 2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929563" y="544513"/>
            <a:ext cx="8858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463896" name="Picture 2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096000" y="3352800"/>
            <a:ext cx="13716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463897" name="Picture 2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28600" y="2286000"/>
            <a:ext cx="14478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463898" name="Picture 26"/>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429000" y="4114800"/>
            <a:ext cx="1419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463899" name="Picture 27"/>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810000" y="3276600"/>
            <a:ext cx="16764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463900" name="Picture 28"/>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895600" y="1981200"/>
            <a:ext cx="12573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463901" name="Picture 29"/>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014413" y="5089525"/>
            <a:ext cx="8382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463902" name="Picture 30"/>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105400" y="2971800"/>
            <a:ext cx="21717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463903" name="Picture 31"/>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029200" y="914400"/>
            <a:ext cx="25908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463904" name="Picture 32"/>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47650" y="2671763"/>
            <a:ext cx="16287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463905" name="Picture 33"/>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956050" y="5948363"/>
            <a:ext cx="8763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463906" name="Picture 34"/>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28600" y="152400"/>
            <a:ext cx="3276600"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463907" name="Picture 35"/>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228600" y="4267200"/>
            <a:ext cx="16478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463908" name="Picture 36"/>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6096000" y="4343400"/>
            <a:ext cx="12954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463909" name="Picture 37"/>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533400" y="1752600"/>
            <a:ext cx="19812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463910" name="Picture 38"/>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8153400" y="5410200"/>
            <a:ext cx="60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463912" name="Picture 40"/>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2057400" y="2971800"/>
            <a:ext cx="2524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463913" name="Picture 41"/>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1676400" y="3505200"/>
            <a:ext cx="19907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463914" name="Picture 42"/>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4114800" y="1600200"/>
            <a:ext cx="100965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463915" name="Picture 43"/>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905000" y="4572000"/>
            <a:ext cx="14097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463916" name="Picture 44"/>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2971800" y="914400"/>
            <a:ext cx="9334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463917" name="Picture 45"/>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4800600" y="2133600"/>
            <a:ext cx="85725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463918" name="Picture 46"/>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4046538" y="-26988"/>
            <a:ext cx="1352550" cy="654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463919" name="Picture 47"/>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2057400" y="5105400"/>
            <a:ext cx="16764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463920" name="Picture 48"/>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152400" y="1295400"/>
            <a:ext cx="137160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463921" name="Picture 49"/>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7239000" y="4191000"/>
            <a:ext cx="19050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463922" name="Picture 50"/>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1981200" y="4114800"/>
            <a:ext cx="13335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463923" name="Picture 51"/>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1885950" y="1119188"/>
            <a:ext cx="8001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463924" name="Picture 52"/>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3886200" y="5257800"/>
            <a:ext cx="12668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463925" name="Picture 53"/>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7451725" y="5949950"/>
            <a:ext cx="1476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463926" name="Picture 54"/>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3452813" y="1314450"/>
            <a:ext cx="182880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463927" name="Picture 55"/>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3505200" y="2514600"/>
            <a:ext cx="11620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463928" name="Picture 56"/>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5257800" y="3886200"/>
            <a:ext cx="15621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463929" name="Picture 57"/>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6858000" y="3657600"/>
            <a:ext cx="22860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463930" name="Picture 58"/>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0" y="5638800"/>
            <a:ext cx="18573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463931" name="Picture 59"/>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6248400" y="5715000"/>
            <a:ext cx="9429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463932" name="Picture 60"/>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514350" y="639763"/>
            <a:ext cx="12954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463933" name="Picture 61"/>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8324850" y="2349500"/>
            <a:ext cx="81915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463934" name="Picture 62"/>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14288" y="4960938"/>
            <a:ext cx="914400"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62" name="4 Marcador de pie de página"/>
          <p:cNvSpPr>
            <a:spLocks noGrp="1"/>
          </p:cNvSpPr>
          <p:nvPr>
            <p:ph type="ftr" sz="quarter" idx="10"/>
          </p:nvPr>
        </p:nvSpPr>
        <p:spPr bwMode="auto">
          <a:ln>
            <a:miter lim="800000"/>
            <a:headEnd/>
            <a:tailEnd/>
          </a:ln>
        </p:spPr>
        <p:txBody>
          <a:bodyPr wrap="square" lIns="91440" tIns="45720" rIns="91440" bIns="45720" numCol="1" anchor="t" anchorCtr="0" compatLnSpc="1">
            <a:prstTxWarp prst="textNoShape">
              <a:avLst/>
            </a:prstTxWarp>
          </a:bodyPr>
          <a:lstStyle/>
          <a:p>
            <a:pPr algn="ctr" fontAlgn="base">
              <a:spcBef>
                <a:spcPct val="0"/>
              </a:spcBef>
              <a:spcAft>
                <a:spcPct val="0"/>
              </a:spcAft>
              <a:defRPr/>
            </a:pPr>
            <a:r>
              <a:rPr lang="es-PE" dirty="0"/>
              <a:t>Armando Villacorta Cavero</a:t>
            </a: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1000"/>
                                  </p:stCondLst>
                                  <p:childTnLst>
                                    <p:set>
                                      <p:cBhvr>
                                        <p:cTn id="6" dur="1" fill="hold">
                                          <p:stCondLst>
                                            <p:cond delay="0"/>
                                          </p:stCondLst>
                                        </p:cTn>
                                        <p:tgtEl>
                                          <p:spTgt spid="463875"/>
                                        </p:tgtEl>
                                        <p:attrNameLst>
                                          <p:attrName>style.visibility</p:attrName>
                                        </p:attrNameLst>
                                      </p:cBhvr>
                                      <p:to>
                                        <p:strVal val="visible"/>
                                      </p:to>
                                    </p:set>
                                    <p:anim calcmode="lin" valueType="num">
                                      <p:cBhvr>
                                        <p:cTn id="7" dur="1000" fill="hold"/>
                                        <p:tgtEl>
                                          <p:spTgt spid="463875"/>
                                        </p:tgtEl>
                                        <p:attrNameLst>
                                          <p:attrName>ppt_w</p:attrName>
                                        </p:attrNameLst>
                                      </p:cBhvr>
                                      <p:tavLst>
                                        <p:tav tm="0">
                                          <p:val>
                                            <p:fltVal val="0"/>
                                          </p:val>
                                        </p:tav>
                                        <p:tav tm="100000">
                                          <p:val>
                                            <p:strVal val="#ppt_w"/>
                                          </p:val>
                                        </p:tav>
                                      </p:tavLst>
                                    </p:anim>
                                    <p:anim calcmode="lin" valueType="num">
                                      <p:cBhvr>
                                        <p:cTn id="8" dur="1000" fill="hold"/>
                                        <p:tgtEl>
                                          <p:spTgt spid="463875"/>
                                        </p:tgtEl>
                                        <p:attrNameLst>
                                          <p:attrName>ppt_h</p:attrName>
                                        </p:attrNameLst>
                                      </p:cBhvr>
                                      <p:tavLst>
                                        <p:tav tm="0">
                                          <p:val>
                                            <p:fltVal val="0"/>
                                          </p:val>
                                        </p:tav>
                                        <p:tav tm="100000">
                                          <p:val>
                                            <p:strVal val="#ppt_h"/>
                                          </p:val>
                                        </p:tav>
                                      </p:tavLst>
                                    </p:anim>
                                    <p:anim calcmode="lin" valueType="num">
                                      <p:cBhvr>
                                        <p:cTn id="9" dur="1000" fill="hold"/>
                                        <p:tgtEl>
                                          <p:spTgt spid="46387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63875"/>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2000"/>
                            </p:stCondLst>
                            <p:childTnLst>
                              <p:par>
                                <p:cTn id="12" presetID="15" presetClass="entr" presetSubtype="0" fill="hold" nodeType="afterEffect">
                                  <p:stCondLst>
                                    <p:cond delay="1000"/>
                                  </p:stCondLst>
                                  <p:childTnLst>
                                    <p:set>
                                      <p:cBhvr>
                                        <p:cTn id="13" dur="1" fill="hold">
                                          <p:stCondLst>
                                            <p:cond delay="0"/>
                                          </p:stCondLst>
                                        </p:cTn>
                                        <p:tgtEl>
                                          <p:spTgt spid="463876"/>
                                        </p:tgtEl>
                                        <p:attrNameLst>
                                          <p:attrName>style.visibility</p:attrName>
                                        </p:attrNameLst>
                                      </p:cBhvr>
                                      <p:to>
                                        <p:strVal val="visible"/>
                                      </p:to>
                                    </p:set>
                                    <p:anim calcmode="lin" valueType="num">
                                      <p:cBhvr>
                                        <p:cTn id="14" dur="1000" fill="hold"/>
                                        <p:tgtEl>
                                          <p:spTgt spid="463876"/>
                                        </p:tgtEl>
                                        <p:attrNameLst>
                                          <p:attrName>ppt_w</p:attrName>
                                        </p:attrNameLst>
                                      </p:cBhvr>
                                      <p:tavLst>
                                        <p:tav tm="0">
                                          <p:val>
                                            <p:fltVal val="0"/>
                                          </p:val>
                                        </p:tav>
                                        <p:tav tm="100000">
                                          <p:val>
                                            <p:strVal val="#ppt_w"/>
                                          </p:val>
                                        </p:tav>
                                      </p:tavLst>
                                    </p:anim>
                                    <p:anim calcmode="lin" valueType="num">
                                      <p:cBhvr>
                                        <p:cTn id="15" dur="1000" fill="hold"/>
                                        <p:tgtEl>
                                          <p:spTgt spid="463876"/>
                                        </p:tgtEl>
                                        <p:attrNameLst>
                                          <p:attrName>ppt_h</p:attrName>
                                        </p:attrNameLst>
                                      </p:cBhvr>
                                      <p:tavLst>
                                        <p:tav tm="0">
                                          <p:val>
                                            <p:fltVal val="0"/>
                                          </p:val>
                                        </p:tav>
                                        <p:tav tm="100000">
                                          <p:val>
                                            <p:strVal val="#ppt_h"/>
                                          </p:val>
                                        </p:tav>
                                      </p:tavLst>
                                    </p:anim>
                                    <p:anim calcmode="lin" valueType="num">
                                      <p:cBhvr>
                                        <p:cTn id="16" dur="1000" fill="hold"/>
                                        <p:tgtEl>
                                          <p:spTgt spid="463876"/>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463876"/>
                                        </p:tgtEl>
                                        <p:attrNameLst>
                                          <p:attrName>ppt_y</p:attrName>
                                        </p:attrNameLst>
                                      </p:cBhvr>
                                      <p:tavLst>
                                        <p:tav tm="0" fmla="#ppt_y+(sin(-2*pi*(1-$))*-#ppt_x+cos(-2*pi*(1-$))*(1-#ppt_y))*(1-$)">
                                          <p:val>
                                            <p:fltVal val="0"/>
                                          </p:val>
                                        </p:tav>
                                        <p:tav tm="100000">
                                          <p:val>
                                            <p:fltVal val="1"/>
                                          </p:val>
                                        </p:tav>
                                      </p:tavLst>
                                    </p:anim>
                                  </p:childTnLst>
                                </p:cTn>
                              </p:par>
                            </p:childTnLst>
                          </p:cTn>
                        </p:par>
                        <p:par>
                          <p:cTn id="18" fill="hold" nodeType="afterGroup">
                            <p:stCondLst>
                              <p:cond delay="4000"/>
                            </p:stCondLst>
                            <p:childTnLst>
                              <p:par>
                                <p:cTn id="19" presetID="15" presetClass="entr" presetSubtype="0" fill="hold" nodeType="afterEffect">
                                  <p:stCondLst>
                                    <p:cond delay="1000"/>
                                  </p:stCondLst>
                                  <p:childTnLst>
                                    <p:set>
                                      <p:cBhvr>
                                        <p:cTn id="20" dur="1" fill="hold">
                                          <p:stCondLst>
                                            <p:cond delay="0"/>
                                          </p:stCondLst>
                                        </p:cTn>
                                        <p:tgtEl>
                                          <p:spTgt spid="463877"/>
                                        </p:tgtEl>
                                        <p:attrNameLst>
                                          <p:attrName>style.visibility</p:attrName>
                                        </p:attrNameLst>
                                      </p:cBhvr>
                                      <p:to>
                                        <p:strVal val="visible"/>
                                      </p:to>
                                    </p:set>
                                    <p:anim calcmode="lin" valueType="num">
                                      <p:cBhvr>
                                        <p:cTn id="21" dur="1000" fill="hold"/>
                                        <p:tgtEl>
                                          <p:spTgt spid="463877"/>
                                        </p:tgtEl>
                                        <p:attrNameLst>
                                          <p:attrName>ppt_w</p:attrName>
                                        </p:attrNameLst>
                                      </p:cBhvr>
                                      <p:tavLst>
                                        <p:tav tm="0">
                                          <p:val>
                                            <p:fltVal val="0"/>
                                          </p:val>
                                        </p:tav>
                                        <p:tav tm="100000">
                                          <p:val>
                                            <p:strVal val="#ppt_w"/>
                                          </p:val>
                                        </p:tav>
                                      </p:tavLst>
                                    </p:anim>
                                    <p:anim calcmode="lin" valueType="num">
                                      <p:cBhvr>
                                        <p:cTn id="22" dur="1000" fill="hold"/>
                                        <p:tgtEl>
                                          <p:spTgt spid="463877"/>
                                        </p:tgtEl>
                                        <p:attrNameLst>
                                          <p:attrName>ppt_h</p:attrName>
                                        </p:attrNameLst>
                                      </p:cBhvr>
                                      <p:tavLst>
                                        <p:tav tm="0">
                                          <p:val>
                                            <p:fltVal val="0"/>
                                          </p:val>
                                        </p:tav>
                                        <p:tav tm="100000">
                                          <p:val>
                                            <p:strVal val="#ppt_h"/>
                                          </p:val>
                                        </p:tav>
                                      </p:tavLst>
                                    </p:anim>
                                    <p:anim calcmode="lin" valueType="num">
                                      <p:cBhvr>
                                        <p:cTn id="23" dur="1000" fill="hold"/>
                                        <p:tgtEl>
                                          <p:spTgt spid="463877"/>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463877"/>
                                        </p:tgtEl>
                                        <p:attrNameLst>
                                          <p:attrName>ppt_y</p:attrName>
                                        </p:attrNameLst>
                                      </p:cBhvr>
                                      <p:tavLst>
                                        <p:tav tm="0" fmla="#ppt_y+(sin(-2*pi*(1-$))*-#ppt_x+cos(-2*pi*(1-$))*(1-#ppt_y))*(1-$)">
                                          <p:val>
                                            <p:fltVal val="0"/>
                                          </p:val>
                                        </p:tav>
                                        <p:tav tm="100000">
                                          <p:val>
                                            <p:fltVal val="1"/>
                                          </p:val>
                                        </p:tav>
                                      </p:tavLst>
                                    </p:anim>
                                  </p:childTnLst>
                                </p:cTn>
                              </p:par>
                            </p:childTnLst>
                          </p:cTn>
                        </p:par>
                        <p:par>
                          <p:cTn id="25" fill="hold" nodeType="afterGroup">
                            <p:stCondLst>
                              <p:cond delay="6000"/>
                            </p:stCondLst>
                            <p:childTnLst>
                              <p:par>
                                <p:cTn id="26" presetID="15" presetClass="entr" presetSubtype="0" fill="hold" nodeType="afterEffect">
                                  <p:stCondLst>
                                    <p:cond delay="1000"/>
                                  </p:stCondLst>
                                  <p:childTnLst>
                                    <p:set>
                                      <p:cBhvr>
                                        <p:cTn id="27" dur="1" fill="hold">
                                          <p:stCondLst>
                                            <p:cond delay="0"/>
                                          </p:stCondLst>
                                        </p:cTn>
                                        <p:tgtEl>
                                          <p:spTgt spid="463878"/>
                                        </p:tgtEl>
                                        <p:attrNameLst>
                                          <p:attrName>style.visibility</p:attrName>
                                        </p:attrNameLst>
                                      </p:cBhvr>
                                      <p:to>
                                        <p:strVal val="visible"/>
                                      </p:to>
                                    </p:set>
                                    <p:anim calcmode="lin" valueType="num">
                                      <p:cBhvr>
                                        <p:cTn id="28" dur="1000" fill="hold"/>
                                        <p:tgtEl>
                                          <p:spTgt spid="463878"/>
                                        </p:tgtEl>
                                        <p:attrNameLst>
                                          <p:attrName>ppt_w</p:attrName>
                                        </p:attrNameLst>
                                      </p:cBhvr>
                                      <p:tavLst>
                                        <p:tav tm="0">
                                          <p:val>
                                            <p:fltVal val="0"/>
                                          </p:val>
                                        </p:tav>
                                        <p:tav tm="100000">
                                          <p:val>
                                            <p:strVal val="#ppt_w"/>
                                          </p:val>
                                        </p:tav>
                                      </p:tavLst>
                                    </p:anim>
                                    <p:anim calcmode="lin" valueType="num">
                                      <p:cBhvr>
                                        <p:cTn id="29" dur="1000" fill="hold"/>
                                        <p:tgtEl>
                                          <p:spTgt spid="463878"/>
                                        </p:tgtEl>
                                        <p:attrNameLst>
                                          <p:attrName>ppt_h</p:attrName>
                                        </p:attrNameLst>
                                      </p:cBhvr>
                                      <p:tavLst>
                                        <p:tav tm="0">
                                          <p:val>
                                            <p:fltVal val="0"/>
                                          </p:val>
                                        </p:tav>
                                        <p:tav tm="100000">
                                          <p:val>
                                            <p:strVal val="#ppt_h"/>
                                          </p:val>
                                        </p:tav>
                                      </p:tavLst>
                                    </p:anim>
                                    <p:anim calcmode="lin" valueType="num">
                                      <p:cBhvr>
                                        <p:cTn id="30" dur="1000" fill="hold"/>
                                        <p:tgtEl>
                                          <p:spTgt spid="463878"/>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463878"/>
                                        </p:tgtEl>
                                        <p:attrNameLst>
                                          <p:attrName>ppt_y</p:attrName>
                                        </p:attrNameLst>
                                      </p:cBhvr>
                                      <p:tavLst>
                                        <p:tav tm="0" fmla="#ppt_y+(sin(-2*pi*(1-$))*-#ppt_x+cos(-2*pi*(1-$))*(1-#ppt_y))*(1-$)">
                                          <p:val>
                                            <p:fltVal val="0"/>
                                          </p:val>
                                        </p:tav>
                                        <p:tav tm="100000">
                                          <p:val>
                                            <p:fltVal val="1"/>
                                          </p:val>
                                        </p:tav>
                                      </p:tavLst>
                                    </p:anim>
                                  </p:childTnLst>
                                </p:cTn>
                              </p:par>
                            </p:childTnLst>
                          </p:cTn>
                        </p:par>
                        <p:par>
                          <p:cTn id="32" fill="hold" nodeType="afterGroup">
                            <p:stCondLst>
                              <p:cond delay="8000"/>
                            </p:stCondLst>
                            <p:childTnLst>
                              <p:par>
                                <p:cTn id="33" presetID="15" presetClass="entr" presetSubtype="0" fill="hold" nodeType="afterEffect">
                                  <p:stCondLst>
                                    <p:cond delay="1000"/>
                                  </p:stCondLst>
                                  <p:childTnLst>
                                    <p:set>
                                      <p:cBhvr>
                                        <p:cTn id="34" dur="1" fill="hold">
                                          <p:stCondLst>
                                            <p:cond delay="0"/>
                                          </p:stCondLst>
                                        </p:cTn>
                                        <p:tgtEl>
                                          <p:spTgt spid="463879"/>
                                        </p:tgtEl>
                                        <p:attrNameLst>
                                          <p:attrName>style.visibility</p:attrName>
                                        </p:attrNameLst>
                                      </p:cBhvr>
                                      <p:to>
                                        <p:strVal val="visible"/>
                                      </p:to>
                                    </p:set>
                                    <p:anim calcmode="lin" valueType="num">
                                      <p:cBhvr>
                                        <p:cTn id="35" dur="1000" fill="hold"/>
                                        <p:tgtEl>
                                          <p:spTgt spid="463879"/>
                                        </p:tgtEl>
                                        <p:attrNameLst>
                                          <p:attrName>ppt_w</p:attrName>
                                        </p:attrNameLst>
                                      </p:cBhvr>
                                      <p:tavLst>
                                        <p:tav tm="0">
                                          <p:val>
                                            <p:fltVal val="0"/>
                                          </p:val>
                                        </p:tav>
                                        <p:tav tm="100000">
                                          <p:val>
                                            <p:strVal val="#ppt_w"/>
                                          </p:val>
                                        </p:tav>
                                      </p:tavLst>
                                    </p:anim>
                                    <p:anim calcmode="lin" valueType="num">
                                      <p:cBhvr>
                                        <p:cTn id="36" dur="1000" fill="hold"/>
                                        <p:tgtEl>
                                          <p:spTgt spid="463879"/>
                                        </p:tgtEl>
                                        <p:attrNameLst>
                                          <p:attrName>ppt_h</p:attrName>
                                        </p:attrNameLst>
                                      </p:cBhvr>
                                      <p:tavLst>
                                        <p:tav tm="0">
                                          <p:val>
                                            <p:fltVal val="0"/>
                                          </p:val>
                                        </p:tav>
                                        <p:tav tm="100000">
                                          <p:val>
                                            <p:strVal val="#ppt_h"/>
                                          </p:val>
                                        </p:tav>
                                      </p:tavLst>
                                    </p:anim>
                                    <p:anim calcmode="lin" valueType="num">
                                      <p:cBhvr>
                                        <p:cTn id="37" dur="1000" fill="hold"/>
                                        <p:tgtEl>
                                          <p:spTgt spid="463879"/>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463879"/>
                                        </p:tgtEl>
                                        <p:attrNameLst>
                                          <p:attrName>ppt_y</p:attrName>
                                        </p:attrNameLst>
                                      </p:cBhvr>
                                      <p:tavLst>
                                        <p:tav tm="0" fmla="#ppt_y+(sin(-2*pi*(1-$))*-#ppt_x+cos(-2*pi*(1-$))*(1-#ppt_y))*(1-$)">
                                          <p:val>
                                            <p:fltVal val="0"/>
                                          </p:val>
                                        </p:tav>
                                        <p:tav tm="100000">
                                          <p:val>
                                            <p:fltVal val="1"/>
                                          </p:val>
                                        </p:tav>
                                      </p:tavLst>
                                    </p:anim>
                                  </p:childTnLst>
                                </p:cTn>
                              </p:par>
                            </p:childTnLst>
                          </p:cTn>
                        </p:par>
                        <p:par>
                          <p:cTn id="39" fill="hold" nodeType="afterGroup">
                            <p:stCondLst>
                              <p:cond delay="10000"/>
                            </p:stCondLst>
                            <p:childTnLst>
                              <p:par>
                                <p:cTn id="40" presetID="15" presetClass="entr" presetSubtype="0" fill="hold" nodeType="afterEffect">
                                  <p:stCondLst>
                                    <p:cond delay="1000"/>
                                  </p:stCondLst>
                                  <p:childTnLst>
                                    <p:set>
                                      <p:cBhvr>
                                        <p:cTn id="41" dur="1" fill="hold">
                                          <p:stCondLst>
                                            <p:cond delay="0"/>
                                          </p:stCondLst>
                                        </p:cTn>
                                        <p:tgtEl>
                                          <p:spTgt spid="463880"/>
                                        </p:tgtEl>
                                        <p:attrNameLst>
                                          <p:attrName>style.visibility</p:attrName>
                                        </p:attrNameLst>
                                      </p:cBhvr>
                                      <p:to>
                                        <p:strVal val="visible"/>
                                      </p:to>
                                    </p:set>
                                    <p:anim calcmode="lin" valueType="num">
                                      <p:cBhvr>
                                        <p:cTn id="42" dur="1000" fill="hold"/>
                                        <p:tgtEl>
                                          <p:spTgt spid="463880"/>
                                        </p:tgtEl>
                                        <p:attrNameLst>
                                          <p:attrName>ppt_w</p:attrName>
                                        </p:attrNameLst>
                                      </p:cBhvr>
                                      <p:tavLst>
                                        <p:tav tm="0">
                                          <p:val>
                                            <p:fltVal val="0"/>
                                          </p:val>
                                        </p:tav>
                                        <p:tav tm="100000">
                                          <p:val>
                                            <p:strVal val="#ppt_w"/>
                                          </p:val>
                                        </p:tav>
                                      </p:tavLst>
                                    </p:anim>
                                    <p:anim calcmode="lin" valueType="num">
                                      <p:cBhvr>
                                        <p:cTn id="43" dur="1000" fill="hold"/>
                                        <p:tgtEl>
                                          <p:spTgt spid="463880"/>
                                        </p:tgtEl>
                                        <p:attrNameLst>
                                          <p:attrName>ppt_h</p:attrName>
                                        </p:attrNameLst>
                                      </p:cBhvr>
                                      <p:tavLst>
                                        <p:tav tm="0">
                                          <p:val>
                                            <p:fltVal val="0"/>
                                          </p:val>
                                        </p:tav>
                                        <p:tav tm="100000">
                                          <p:val>
                                            <p:strVal val="#ppt_h"/>
                                          </p:val>
                                        </p:tav>
                                      </p:tavLst>
                                    </p:anim>
                                    <p:anim calcmode="lin" valueType="num">
                                      <p:cBhvr>
                                        <p:cTn id="44" dur="1000" fill="hold"/>
                                        <p:tgtEl>
                                          <p:spTgt spid="463880"/>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463880"/>
                                        </p:tgtEl>
                                        <p:attrNameLst>
                                          <p:attrName>ppt_y</p:attrName>
                                        </p:attrNameLst>
                                      </p:cBhvr>
                                      <p:tavLst>
                                        <p:tav tm="0" fmla="#ppt_y+(sin(-2*pi*(1-$))*-#ppt_x+cos(-2*pi*(1-$))*(1-#ppt_y))*(1-$)">
                                          <p:val>
                                            <p:fltVal val="0"/>
                                          </p:val>
                                        </p:tav>
                                        <p:tav tm="100000">
                                          <p:val>
                                            <p:fltVal val="1"/>
                                          </p:val>
                                        </p:tav>
                                      </p:tavLst>
                                    </p:anim>
                                  </p:childTnLst>
                                </p:cTn>
                              </p:par>
                            </p:childTnLst>
                          </p:cTn>
                        </p:par>
                        <p:par>
                          <p:cTn id="46" fill="hold" nodeType="afterGroup">
                            <p:stCondLst>
                              <p:cond delay="12000"/>
                            </p:stCondLst>
                            <p:childTnLst>
                              <p:par>
                                <p:cTn id="47" presetID="15" presetClass="entr" presetSubtype="0" fill="hold" nodeType="afterEffect">
                                  <p:stCondLst>
                                    <p:cond delay="1000"/>
                                  </p:stCondLst>
                                  <p:childTnLst>
                                    <p:set>
                                      <p:cBhvr>
                                        <p:cTn id="48" dur="1" fill="hold">
                                          <p:stCondLst>
                                            <p:cond delay="0"/>
                                          </p:stCondLst>
                                        </p:cTn>
                                        <p:tgtEl>
                                          <p:spTgt spid="463881"/>
                                        </p:tgtEl>
                                        <p:attrNameLst>
                                          <p:attrName>style.visibility</p:attrName>
                                        </p:attrNameLst>
                                      </p:cBhvr>
                                      <p:to>
                                        <p:strVal val="visible"/>
                                      </p:to>
                                    </p:set>
                                    <p:anim calcmode="lin" valueType="num">
                                      <p:cBhvr>
                                        <p:cTn id="49" dur="1000" fill="hold"/>
                                        <p:tgtEl>
                                          <p:spTgt spid="463881"/>
                                        </p:tgtEl>
                                        <p:attrNameLst>
                                          <p:attrName>ppt_w</p:attrName>
                                        </p:attrNameLst>
                                      </p:cBhvr>
                                      <p:tavLst>
                                        <p:tav tm="0">
                                          <p:val>
                                            <p:fltVal val="0"/>
                                          </p:val>
                                        </p:tav>
                                        <p:tav tm="100000">
                                          <p:val>
                                            <p:strVal val="#ppt_w"/>
                                          </p:val>
                                        </p:tav>
                                      </p:tavLst>
                                    </p:anim>
                                    <p:anim calcmode="lin" valueType="num">
                                      <p:cBhvr>
                                        <p:cTn id="50" dur="1000" fill="hold"/>
                                        <p:tgtEl>
                                          <p:spTgt spid="463881"/>
                                        </p:tgtEl>
                                        <p:attrNameLst>
                                          <p:attrName>ppt_h</p:attrName>
                                        </p:attrNameLst>
                                      </p:cBhvr>
                                      <p:tavLst>
                                        <p:tav tm="0">
                                          <p:val>
                                            <p:fltVal val="0"/>
                                          </p:val>
                                        </p:tav>
                                        <p:tav tm="100000">
                                          <p:val>
                                            <p:strVal val="#ppt_h"/>
                                          </p:val>
                                        </p:tav>
                                      </p:tavLst>
                                    </p:anim>
                                    <p:anim calcmode="lin" valueType="num">
                                      <p:cBhvr>
                                        <p:cTn id="51" dur="1000" fill="hold"/>
                                        <p:tgtEl>
                                          <p:spTgt spid="463881"/>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463881"/>
                                        </p:tgtEl>
                                        <p:attrNameLst>
                                          <p:attrName>ppt_y</p:attrName>
                                        </p:attrNameLst>
                                      </p:cBhvr>
                                      <p:tavLst>
                                        <p:tav tm="0" fmla="#ppt_y+(sin(-2*pi*(1-$))*-#ppt_x+cos(-2*pi*(1-$))*(1-#ppt_y))*(1-$)">
                                          <p:val>
                                            <p:fltVal val="0"/>
                                          </p:val>
                                        </p:tav>
                                        <p:tav tm="100000">
                                          <p:val>
                                            <p:fltVal val="1"/>
                                          </p:val>
                                        </p:tav>
                                      </p:tavLst>
                                    </p:anim>
                                  </p:childTnLst>
                                </p:cTn>
                              </p:par>
                            </p:childTnLst>
                          </p:cTn>
                        </p:par>
                        <p:par>
                          <p:cTn id="53" fill="hold" nodeType="afterGroup">
                            <p:stCondLst>
                              <p:cond delay="14000"/>
                            </p:stCondLst>
                            <p:childTnLst>
                              <p:par>
                                <p:cTn id="54" presetID="15" presetClass="entr" presetSubtype="0" fill="hold" nodeType="afterEffect">
                                  <p:stCondLst>
                                    <p:cond delay="1000"/>
                                  </p:stCondLst>
                                  <p:childTnLst>
                                    <p:set>
                                      <p:cBhvr>
                                        <p:cTn id="55" dur="1" fill="hold">
                                          <p:stCondLst>
                                            <p:cond delay="0"/>
                                          </p:stCondLst>
                                        </p:cTn>
                                        <p:tgtEl>
                                          <p:spTgt spid="463882"/>
                                        </p:tgtEl>
                                        <p:attrNameLst>
                                          <p:attrName>style.visibility</p:attrName>
                                        </p:attrNameLst>
                                      </p:cBhvr>
                                      <p:to>
                                        <p:strVal val="visible"/>
                                      </p:to>
                                    </p:set>
                                    <p:anim calcmode="lin" valueType="num">
                                      <p:cBhvr>
                                        <p:cTn id="56" dur="1000" fill="hold"/>
                                        <p:tgtEl>
                                          <p:spTgt spid="463882"/>
                                        </p:tgtEl>
                                        <p:attrNameLst>
                                          <p:attrName>ppt_w</p:attrName>
                                        </p:attrNameLst>
                                      </p:cBhvr>
                                      <p:tavLst>
                                        <p:tav tm="0">
                                          <p:val>
                                            <p:fltVal val="0"/>
                                          </p:val>
                                        </p:tav>
                                        <p:tav tm="100000">
                                          <p:val>
                                            <p:strVal val="#ppt_w"/>
                                          </p:val>
                                        </p:tav>
                                      </p:tavLst>
                                    </p:anim>
                                    <p:anim calcmode="lin" valueType="num">
                                      <p:cBhvr>
                                        <p:cTn id="57" dur="1000" fill="hold"/>
                                        <p:tgtEl>
                                          <p:spTgt spid="463882"/>
                                        </p:tgtEl>
                                        <p:attrNameLst>
                                          <p:attrName>ppt_h</p:attrName>
                                        </p:attrNameLst>
                                      </p:cBhvr>
                                      <p:tavLst>
                                        <p:tav tm="0">
                                          <p:val>
                                            <p:fltVal val="0"/>
                                          </p:val>
                                        </p:tav>
                                        <p:tav tm="100000">
                                          <p:val>
                                            <p:strVal val="#ppt_h"/>
                                          </p:val>
                                        </p:tav>
                                      </p:tavLst>
                                    </p:anim>
                                    <p:anim calcmode="lin" valueType="num">
                                      <p:cBhvr>
                                        <p:cTn id="58" dur="1000" fill="hold"/>
                                        <p:tgtEl>
                                          <p:spTgt spid="463882"/>
                                        </p:tgtEl>
                                        <p:attrNameLst>
                                          <p:attrName>ppt_x</p:attrName>
                                        </p:attrNameLst>
                                      </p:cBhvr>
                                      <p:tavLst>
                                        <p:tav tm="0" fmla="#ppt_x+(cos(-2*pi*(1-$))*-#ppt_x-sin(-2*pi*(1-$))*(1-#ppt_y))*(1-$)">
                                          <p:val>
                                            <p:fltVal val="0"/>
                                          </p:val>
                                        </p:tav>
                                        <p:tav tm="100000">
                                          <p:val>
                                            <p:fltVal val="1"/>
                                          </p:val>
                                        </p:tav>
                                      </p:tavLst>
                                    </p:anim>
                                    <p:anim calcmode="lin" valueType="num">
                                      <p:cBhvr>
                                        <p:cTn id="59" dur="1000" fill="hold"/>
                                        <p:tgtEl>
                                          <p:spTgt spid="463882"/>
                                        </p:tgtEl>
                                        <p:attrNameLst>
                                          <p:attrName>ppt_y</p:attrName>
                                        </p:attrNameLst>
                                      </p:cBhvr>
                                      <p:tavLst>
                                        <p:tav tm="0" fmla="#ppt_y+(sin(-2*pi*(1-$))*-#ppt_x+cos(-2*pi*(1-$))*(1-#ppt_y))*(1-$)">
                                          <p:val>
                                            <p:fltVal val="0"/>
                                          </p:val>
                                        </p:tav>
                                        <p:tav tm="100000">
                                          <p:val>
                                            <p:fltVal val="1"/>
                                          </p:val>
                                        </p:tav>
                                      </p:tavLst>
                                    </p:anim>
                                  </p:childTnLst>
                                </p:cTn>
                              </p:par>
                            </p:childTnLst>
                          </p:cTn>
                        </p:par>
                        <p:par>
                          <p:cTn id="60" fill="hold" nodeType="afterGroup">
                            <p:stCondLst>
                              <p:cond delay="16000"/>
                            </p:stCondLst>
                            <p:childTnLst>
                              <p:par>
                                <p:cTn id="61" presetID="15" presetClass="entr" presetSubtype="0" fill="hold" nodeType="afterEffect">
                                  <p:stCondLst>
                                    <p:cond delay="1000"/>
                                  </p:stCondLst>
                                  <p:childTnLst>
                                    <p:set>
                                      <p:cBhvr>
                                        <p:cTn id="62" dur="1" fill="hold">
                                          <p:stCondLst>
                                            <p:cond delay="0"/>
                                          </p:stCondLst>
                                        </p:cTn>
                                        <p:tgtEl>
                                          <p:spTgt spid="463883"/>
                                        </p:tgtEl>
                                        <p:attrNameLst>
                                          <p:attrName>style.visibility</p:attrName>
                                        </p:attrNameLst>
                                      </p:cBhvr>
                                      <p:to>
                                        <p:strVal val="visible"/>
                                      </p:to>
                                    </p:set>
                                    <p:anim calcmode="lin" valueType="num">
                                      <p:cBhvr>
                                        <p:cTn id="63" dur="1000" fill="hold"/>
                                        <p:tgtEl>
                                          <p:spTgt spid="463883"/>
                                        </p:tgtEl>
                                        <p:attrNameLst>
                                          <p:attrName>ppt_w</p:attrName>
                                        </p:attrNameLst>
                                      </p:cBhvr>
                                      <p:tavLst>
                                        <p:tav tm="0">
                                          <p:val>
                                            <p:fltVal val="0"/>
                                          </p:val>
                                        </p:tav>
                                        <p:tav tm="100000">
                                          <p:val>
                                            <p:strVal val="#ppt_w"/>
                                          </p:val>
                                        </p:tav>
                                      </p:tavLst>
                                    </p:anim>
                                    <p:anim calcmode="lin" valueType="num">
                                      <p:cBhvr>
                                        <p:cTn id="64" dur="1000" fill="hold"/>
                                        <p:tgtEl>
                                          <p:spTgt spid="463883"/>
                                        </p:tgtEl>
                                        <p:attrNameLst>
                                          <p:attrName>ppt_h</p:attrName>
                                        </p:attrNameLst>
                                      </p:cBhvr>
                                      <p:tavLst>
                                        <p:tav tm="0">
                                          <p:val>
                                            <p:fltVal val="0"/>
                                          </p:val>
                                        </p:tav>
                                        <p:tav tm="100000">
                                          <p:val>
                                            <p:strVal val="#ppt_h"/>
                                          </p:val>
                                        </p:tav>
                                      </p:tavLst>
                                    </p:anim>
                                    <p:anim calcmode="lin" valueType="num">
                                      <p:cBhvr>
                                        <p:cTn id="65" dur="1000" fill="hold"/>
                                        <p:tgtEl>
                                          <p:spTgt spid="463883"/>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463883"/>
                                        </p:tgtEl>
                                        <p:attrNameLst>
                                          <p:attrName>ppt_y</p:attrName>
                                        </p:attrNameLst>
                                      </p:cBhvr>
                                      <p:tavLst>
                                        <p:tav tm="0" fmla="#ppt_y+(sin(-2*pi*(1-$))*-#ppt_x+cos(-2*pi*(1-$))*(1-#ppt_y))*(1-$)">
                                          <p:val>
                                            <p:fltVal val="0"/>
                                          </p:val>
                                        </p:tav>
                                        <p:tav tm="100000">
                                          <p:val>
                                            <p:fltVal val="1"/>
                                          </p:val>
                                        </p:tav>
                                      </p:tavLst>
                                    </p:anim>
                                  </p:childTnLst>
                                </p:cTn>
                              </p:par>
                            </p:childTnLst>
                          </p:cTn>
                        </p:par>
                        <p:par>
                          <p:cTn id="67" fill="hold" nodeType="afterGroup">
                            <p:stCondLst>
                              <p:cond delay="18000"/>
                            </p:stCondLst>
                            <p:childTnLst>
                              <p:par>
                                <p:cTn id="68" presetID="15" presetClass="entr" presetSubtype="0" fill="hold" nodeType="afterEffect">
                                  <p:stCondLst>
                                    <p:cond delay="1000"/>
                                  </p:stCondLst>
                                  <p:childTnLst>
                                    <p:set>
                                      <p:cBhvr>
                                        <p:cTn id="69" dur="1" fill="hold">
                                          <p:stCondLst>
                                            <p:cond delay="0"/>
                                          </p:stCondLst>
                                        </p:cTn>
                                        <p:tgtEl>
                                          <p:spTgt spid="463884"/>
                                        </p:tgtEl>
                                        <p:attrNameLst>
                                          <p:attrName>style.visibility</p:attrName>
                                        </p:attrNameLst>
                                      </p:cBhvr>
                                      <p:to>
                                        <p:strVal val="visible"/>
                                      </p:to>
                                    </p:set>
                                    <p:anim calcmode="lin" valueType="num">
                                      <p:cBhvr>
                                        <p:cTn id="70" dur="1000" fill="hold"/>
                                        <p:tgtEl>
                                          <p:spTgt spid="463884"/>
                                        </p:tgtEl>
                                        <p:attrNameLst>
                                          <p:attrName>ppt_w</p:attrName>
                                        </p:attrNameLst>
                                      </p:cBhvr>
                                      <p:tavLst>
                                        <p:tav tm="0">
                                          <p:val>
                                            <p:fltVal val="0"/>
                                          </p:val>
                                        </p:tav>
                                        <p:tav tm="100000">
                                          <p:val>
                                            <p:strVal val="#ppt_w"/>
                                          </p:val>
                                        </p:tav>
                                      </p:tavLst>
                                    </p:anim>
                                    <p:anim calcmode="lin" valueType="num">
                                      <p:cBhvr>
                                        <p:cTn id="71" dur="1000" fill="hold"/>
                                        <p:tgtEl>
                                          <p:spTgt spid="463884"/>
                                        </p:tgtEl>
                                        <p:attrNameLst>
                                          <p:attrName>ppt_h</p:attrName>
                                        </p:attrNameLst>
                                      </p:cBhvr>
                                      <p:tavLst>
                                        <p:tav tm="0">
                                          <p:val>
                                            <p:fltVal val="0"/>
                                          </p:val>
                                        </p:tav>
                                        <p:tav tm="100000">
                                          <p:val>
                                            <p:strVal val="#ppt_h"/>
                                          </p:val>
                                        </p:tav>
                                      </p:tavLst>
                                    </p:anim>
                                    <p:anim calcmode="lin" valueType="num">
                                      <p:cBhvr>
                                        <p:cTn id="72" dur="1000" fill="hold"/>
                                        <p:tgtEl>
                                          <p:spTgt spid="463884"/>
                                        </p:tgtEl>
                                        <p:attrNameLst>
                                          <p:attrName>ppt_x</p:attrName>
                                        </p:attrNameLst>
                                      </p:cBhvr>
                                      <p:tavLst>
                                        <p:tav tm="0" fmla="#ppt_x+(cos(-2*pi*(1-$))*-#ppt_x-sin(-2*pi*(1-$))*(1-#ppt_y))*(1-$)">
                                          <p:val>
                                            <p:fltVal val="0"/>
                                          </p:val>
                                        </p:tav>
                                        <p:tav tm="100000">
                                          <p:val>
                                            <p:fltVal val="1"/>
                                          </p:val>
                                        </p:tav>
                                      </p:tavLst>
                                    </p:anim>
                                    <p:anim calcmode="lin" valueType="num">
                                      <p:cBhvr>
                                        <p:cTn id="73" dur="1000" fill="hold"/>
                                        <p:tgtEl>
                                          <p:spTgt spid="463884"/>
                                        </p:tgtEl>
                                        <p:attrNameLst>
                                          <p:attrName>ppt_y</p:attrName>
                                        </p:attrNameLst>
                                      </p:cBhvr>
                                      <p:tavLst>
                                        <p:tav tm="0" fmla="#ppt_y+(sin(-2*pi*(1-$))*-#ppt_x+cos(-2*pi*(1-$))*(1-#ppt_y))*(1-$)">
                                          <p:val>
                                            <p:fltVal val="0"/>
                                          </p:val>
                                        </p:tav>
                                        <p:tav tm="100000">
                                          <p:val>
                                            <p:fltVal val="1"/>
                                          </p:val>
                                        </p:tav>
                                      </p:tavLst>
                                    </p:anim>
                                  </p:childTnLst>
                                </p:cTn>
                              </p:par>
                            </p:childTnLst>
                          </p:cTn>
                        </p:par>
                        <p:par>
                          <p:cTn id="74" fill="hold" nodeType="afterGroup">
                            <p:stCondLst>
                              <p:cond delay="20000"/>
                            </p:stCondLst>
                            <p:childTnLst>
                              <p:par>
                                <p:cTn id="75" presetID="15" presetClass="entr" presetSubtype="0" fill="hold" nodeType="afterEffect">
                                  <p:stCondLst>
                                    <p:cond delay="1000"/>
                                  </p:stCondLst>
                                  <p:childTnLst>
                                    <p:set>
                                      <p:cBhvr>
                                        <p:cTn id="76" dur="1" fill="hold">
                                          <p:stCondLst>
                                            <p:cond delay="0"/>
                                          </p:stCondLst>
                                        </p:cTn>
                                        <p:tgtEl>
                                          <p:spTgt spid="463885"/>
                                        </p:tgtEl>
                                        <p:attrNameLst>
                                          <p:attrName>style.visibility</p:attrName>
                                        </p:attrNameLst>
                                      </p:cBhvr>
                                      <p:to>
                                        <p:strVal val="visible"/>
                                      </p:to>
                                    </p:set>
                                    <p:anim calcmode="lin" valueType="num">
                                      <p:cBhvr>
                                        <p:cTn id="77" dur="1000" fill="hold"/>
                                        <p:tgtEl>
                                          <p:spTgt spid="463885"/>
                                        </p:tgtEl>
                                        <p:attrNameLst>
                                          <p:attrName>ppt_w</p:attrName>
                                        </p:attrNameLst>
                                      </p:cBhvr>
                                      <p:tavLst>
                                        <p:tav tm="0">
                                          <p:val>
                                            <p:fltVal val="0"/>
                                          </p:val>
                                        </p:tav>
                                        <p:tav tm="100000">
                                          <p:val>
                                            <p:strVal val="#ppt_w"/>
                                          </p:val>
                                        </p:tav>
                                      </p:tavLst>
                                    </p:anim>
                                    <p:anim calcmode="lin" valueType="num">
                                      <p:cBhvr>
                                        <p:cTn id="78" dur="1000" fill="hold"/>
                                        <p:tgtEl>
                                          <p:spTgt spid="463885"/>
                                        </p:tgtEl>
                                        <p:attrNameLst>
                                          <p:attrName>ppt_h</p:attrName>
                                        </p:attrNameLst>
                                      </p:cBhvr>
                                      <p:tavLst>
                                        <p:tav tm="0">
                                          <p:val>
                                            <p:fltVal val="0"/>
                                          </p:val>
                                        </p:tav>
                                        <p:tav tm="100000">
                                          <p:val>
                                            <p:strVal val="#ppt_h"/>
                                          </p:val>
                                        </p:tav>
                                      </p:tavLst>
                                    </p:anim>
                                    <p:anim calcmode="lin" valueType="num">
                                      <p:cBhvr>
                                        <p:cTn id="79" dur="1000" fill="hold"/>
                                        <p:tgtEl>
                                          <p:spTgt spid="463885"/>
                                        </p:tgtEl>
                                        <p:attrNameLst>
                                          <p:attrName>ppt_x</p:attrName>
                                        </p:attrNameLst>
                                      </p:cBhvr>
                                      <p:tavLst>
                                        <p:tav tm="0" fmla="#ppt_x+(cos(-2*pi*(1-$))*-#ppt_x-sin(-2*pi*(1-$))*(1-#ppt_y))*(1-$)">
                                          <p:val>
                                            <p:fltVal val="0"/>
                                          </p:val>
                                        </p:tav>
                                        <p:tav tm="100000">
                                          <p:val>
                                            <p:fltVal val="1"/>
                                          </p:val>
                                        </p:tav>
                                      </p:tavLst>
                                    </p:anim>
                                    <p:anim calcmode="lin" valueType="num">
                                      <p:cBhvr>
                                        <p:cTn id="80" dur="1000" fill="hold"/>
                                        <p:tgtEl>
                                          <p:spTgt spid="463885"/>
                                        </p:tgtEl>
                                        <p:attrNameLst>
                                          <p:attrName>ppt_y</p:attrName>
                                        </p:attrNameLst>
                                      </p:cBhvr>
                                      <p:tavLst>
                                        <p:tav tm="0" fmla="#ppt_y+(sin(-2*pi*(1-$))*-#ppt_x+cos(-2*pi*(1-$))*(1-#ppt_y))*(1-$)">
                                          <p:val>
                                            <p:fltVal val="0"/>
                                          </p:val>
                                        </p:tav>
                                        <p:tav tm="100000">
                                          <p:val>
                                            <p:fltVal val="1"/>
                                          </p:val>
                                        </p:tav>
                                      </p:tavLst>
                                    </p:anim>
                                  </p:childTnLst>
                                </p:cTn>
                              </p:par>
                            </p:childTnLst>
                          </p:cTn>
                        </p:par>
                        <p:par>
                          <p:cTn id="81" fill="hold" nodeType="afterGroup">
                            <p:stCondLst>
                              <p:cond delay="22000"/>
                            </p:stCondLst>
                            <p:childTnLst>
                              <p:par>
                                <p:cTn id="82" presetID="15" presetClass="entr" presetSubtype="0" fill="hold" nodeType="afterEffect">
                                  <p:stCondLst>
                                    <p:cond delay="1000"/>
                                  </p:stCondLst>
                                  <p:childTnLst>
                                    <p:set>
                                      <p:cBhvr>
                                        <p:cTn id="83" dur="1" fill="hold">
                                          <p:stCondLst>
                                            <p:cond delay="0"/>
                                          </p:stCondLst>
                                        </p:cTn>
                                        <p:tgtEl>
                                          <p:spTgt spid="463886"/>
                                        </p:tgtEl>
                                        <p:attrNameLst>
                                          <p:attrName>style.visibility</p:attrName>
                                        </p:attrNameLst>
                                      </p:cBhvr>
                                      <p:to>
                                        <p:strVal val="visible"/>
                                      </p:to>
                                    </p:set>
                                    <p:anim calcmode="lin" valueType="num">
                                      <p:cBhvr>
                                        <p:cTn id="84" dur="1000" fill="hold"/>
                                        <p:tgtEl>
                                          <p:spTgt spid="463886"/>
                                        </p:tgtEl>
                                        <p:attrNameLst>
                                          <p:attrName>ppt_w</p:attrName>
                                        </p:attrNameLst>
                                      </p:cBhvr>
                                      <p:tavLst>
                                        <p:tav tm="0">
                                          <p:val>
                                            <p:fltVal val="0"/>
                                          </p:val>
                                        </p:tav>
                                        <p:tav tm="100000">
                                          <p:val>
                                            <p:strVal val="#ppt_w"/>
                                          </p:val>
                                        </p:tav>
                                      </p:tavLst>
                                    </p:anim>
                                    <p:anim calcmode="lin" valueType="num">
                                      <p:cBhvr>
                                        <p:cTn id="85" dur="1000" fill="hold"/>
                                        <p:tgtEl>
                                          <p:spTgt spid="463886"/>
                                        </p:tgtEl>
                                        <p:attrNameLst>
                                          <p:attrName>ppt_h</p:attrName>
                                        </p:attrNameLst>
                                      </p:cBhvr>
                                      <p:tavLst>
                                        <p:tav tm="0">
                                          <p:val>
                                            <p:fltVal val="0"/>
                                          </p:val>
                                        </p:tav>
                                        <p:tav tm="100000">
                                          <p:val>
                                            <p:strVal val="#ppt_h"/>
                                          </p:val>
                                        </p:tav>
                                      </p:tavLst>
                                    </p:anim>
                                    <p:anim calcmode="lin" valueType="num">
                                      <p:cBhvr>
                                        <p:cTn id="86" dur="1000" fill="hold"/>
                                        <p:tgtEl>
                                          <p:spTgt spid="463886"/>
                                        </p:tgtEl>
                                        <p:attrNameLst>
                                          <p:attrName>ppt_x</p:attrName>
                                        </p:attrNameLst>
                                      </p:cBhvr>
                                      <p:tavLst>
                                        <p:tav tm="0" fmla="#ppt_x+(cos(-2*pi*(1-$))*-#ppt_x-sin(-2*pi*(1-$))*(1-#ppt_y))*(1-$)">
                                          <p:val>
                                            <p:fltVal val="0"/>
                                          </p:val>
                                        </p:tav>
                                        <p:tav tm="100000">
                                          <p:val>
                                            <p:fltVal val="1"/>
                                          </p:val>
                                        </p:tav>
                                      </p:tavLst>
                                    </p:anim>
                                    <p:anim calcmode="lin" valueType="num">
                                      <p:cBhvr>
                                        <p:cTn id="87" dur="1000" fill="hold"/>
                                        <p:tgtEl>
                                          <p:spTgt spid="463886"/>
                                        </p:tgtEl>
                                        <p:attrNameLst>
                                          <p:attrName>ppt_y</p:attrName>
                                        </p:attrNameLst>
                                      </p:cBhvr>
                                      <p:tavLst>
                                        <p:tav tm="0" fmla="#ppt_y+(sin(-2*pi*(1-$))*-#ppt_x+cos(-2*pi*(1-$))*(1-#ppt_y))*(1-$)">
                                          <p:val>
                                            <p:fltVal val="0"/>
                                          </p:val>
                                        </p:tav>
                                        <p:tav tm="100000">
                                          <p:val>
                                            <p:fltVal val="1"/>
                                          </p:val>
                                        </p:tav>
                                      </p:tavLst>
                                    </p:anim>
                                  </p:childTnLst>
                                </p:cTn>
                              </p:par>
                            </p:childTnLst>
                          </p:cTn>
                        </p:par>
                        <p:par>
                          <p:cTn id="88" fill="hold" nodeType="afterGroup">
                            <p:stCondLst>
                              <p:cond delay="24000"/>
                            </p:stCondLst>
                            <p:childTnLst>
                              <p:par>
                                <p:cTn id="89" presetID="15" presetClass="entr" presetSubtype="0" fill="hold" nodeType="afterEffect">
                                  <p:stCondLst>
                                    <p:cond delay="1000"/>
                                  </p:stCondLst>
                                  <p:childTnLst>
                                    <p:set>
                                      <p:cBhvr>
                                        <p:cTn id="90" dur="1" fill="hold">
                                          <p:stCondLst>
                                            <p:cond delay="0"/>
                                          </p:stCondLst>
                                        </p:cTn>
                                        <p:tgtEl>
                                          <p:spTgt spid="463887"/>
                                        </p:tgtEl>
                                        <p:attrNameLst>
                                          <p:attrName>style.visibility</p:attrName>
                                        </p:attrNameLst>
                                      </p:cBhvr>
                                      <p:to>
                                        <p:strVal val="visible"/>
                                      </p:to>
                                    </p:set>
                                    <p:anim calcmode="lin" valueType="num">
                                      <p:cBhvr>
                                        <p:cTn id="91" dur="1000" fill="hold"/>
                                        <p:tgtEl>
                                          <p:spTgt spid="463887"/>
                                        </p:tgtEl>
                                        <p:attrNameLst>
                                          <p:attrName>ppt_w</p:attrName>
                                        </p:attrNameLst>
                                      </p:cBhvr>
                                      <p:tavLst>
                                        <p:tav tm="0">
                                          <p:val>
                                            <p:fltVal val="0"/>
                                          </p:val>
                                        </p:tav>
                                        <p:tav tm="100000">
                                          <p:val>
                                            <p:strVal val="#ppt_w"/>
                                          </p:val>
                                        </p:tav>
                                      </p:tavLst>
                                    </p:anim>
                                    <p:anim calcmode="lin" valueType="num">
                                      <p:cBhvr>
                                        <p:cTn id="92" dur="1000" fill="hold"/>
                                        <p:tgtEl>
                                          <p:spTgt spid="463887"/>
                                        </p:tgtEl>
                                        <p:attrNameLst>
                                          <p:attrName>ppt_h</p:attrName>
                                        </p:attrNameLst>
                                      </p:cBhvr>
                                      <p:tavLst>
                                        <p:tav tm="0">
                                          <p:val>
                                            <p:fltVal val="0"/>
                                          </p:val>
                                        </p:tav>
                                        <p:tav tm="100000">
                                          <p:val>
                                            <p:strVal val="#ppt_h"/>
                                          </p:val>
                                        </p:tav>
                                      </p:tavLst>
                                    </p:anim>
                                    <p:anim calcmode="lin" valueType="num">
                                      <p:cBhvr>
                                        <p:cTn id="93" dur="1000" fill="hold"/>
                                        <p:tgtEl>
                                          <p:spTgt spid="463887"/>
                                        </p:tgtEl>
                                        <p:attrNameLst>
                                          <p:attrName>ppt_x</p:attrName>
                                        </p:attrNameLst>
                                      </p:cBhvr>
                                      <p:tavLst>
                                        <p:tav tm="0" fmla="#ppt_x+(cos(-2*pi*(1-$))*-#ppt_x-sin(-2*pi*(1-$))*(1-#ppt_y))*(1-$)">
                                          <p:val>
                                            <p:fltVal val="0"/>
                                          </p:val>
                                        </p:tav>
                                        <p:tav tm="100000">
                                          <p:val>
                                            <p:fltVal val="1"/>
                                          </p:val>
                                        </p:tav>
                                      </p:tavLst>
                                    </p:anim>
                                    <p:anim calcmode="lin" valueType="num">
                                      <p:cBhvr>
                                        <p:cTn id="94" dur="1000" fill="hold"/>
                                        <p:tgtEl>
                                          <p:spTgt spid="463887"/>
                                        </p:tgtEl>
                                        <p:attrNameLst>
                                          <p:attrName>ppt_y</p:attrName>
                                        </p:attrNameLst>
                                      </p:cBhvr>
                                      <p:tavLst>
                                        <p:tav tm="0" fmla="#ppt_y+(sin(-2*pi*(1-$))*-#ppt_x+cos(-2*pi*(1-$))*(1-#ppt_y))*(1-$)">
                                          <p:val>
                                            <p:fltVal val="0"/>
                                          </p:val>
                                        </p:tav>
                                        <p:tav tm="100000">
                                          <p:val>
                                            <p:fltVal val="1"/>
                                          </p:val>
                                        </p:tav>
                                      </p:tavLst>
                                    </p:anim>
                                  </p:childTnLst>
                                </p:cTn>
                              </p:par>
                            </p:childTnLst>
                          </p:cTn>
                        </p:par>
                        <p:par>
                          <p:cTn id="95" fill="hold" nodeType="afterGroup">
                            <p:stCondLst>
                              <p:cond delay="26000"/>
                            </p:stCondLst>
                            <p:childTnLst>
                              <p:par>
                                <p:cTn id="96" presetID="15" presetClass="entr" presetSubtype="0" fill="hold" nodeType="afterEffect">
                                  <p:stCondLst>
                                    <p:cond delay="1000"/>
                                  </p:stCondLst>
                                  <p:childTnLst>
                                    <p:set>
                                      <p:cBhvr>
                                        <p:cTn id="97" dur="1" fill="hold">
                                          <p:stCondLst>
                                            <p:cond delay="0"/>
                                          </p:stCondLst>
                                        </p:cTn>
                                        <p:tgtEl>
                                          <p:spTgt spid="463888"/>
                                        </p:tgtEl>
                                        <p:attrNameLst>
                                          <p:attrName>style.visibility</p:attrName>
                                        </p:attrNameLst>
                                      </p:cBhvr>
                                      <p:to>
                                        <p:strVal val="visible"/>
                                      </p:to>
                                    </p:set>
                                    <p:anim calcmode="lin" valueType="num">
                                      <p:cBhvr>
                                        <p:cTn id="98" dur="1000" fill="hold"/>
                                        <p:tgtEl>
                                          <p:spTgt spid="463888"/>
                                        </p:tgtEl>
                                        <p:attrNameLst>
                                          <p:attrName>ppt_w</p:attrName>
                                        </p:attrNameLst>
                                      </p:cBhvr>
                                      <p:tavLst>
                                        <p:tav tm="0">
                                          <p:val>
                                            <p:fltVal val="0"/>
                                          </p:val>
                                        </p:tav>
                                        <p:tav tm="100000">
                                          <p:val>
                                            <p:strVal val="#ppt_w"/>
                                          </p:val>
                                        </p:tav>
                                      </p:tavLst>
                                    </p:anim>
                                    <p:anim calcmode="lin" valueType="num">
                                      <p:cBhvr>
                                        <p:cTn id="99" dur="1000" fill="hold"/>
                                        <p:tgtEl>
                                          <p:spTgt spid="463888"/>
                                        </p:tgtEl>
                                        <p:attrNameLst>
                                          <p:attrName>ppt_h</p:attrName>
                                        </p:attrNameLst>
                                      </p:cBhvr>
                                      <p:tavLst>
                                        <p:tav tm="0">
                                          <p:val>
                                            <p:fltVal val="0"/>
                                          </p:val>
                                        </p:tav>
                                        <p:tav tm="100000">
                                          <p:val>
                                            <p:strVal val="#ppt_h"/>
                                          </p:val>
                                        </p:tav>
                                      </p:tavLst>
                                    </p:anim>
                                    <p:anim calcmode="lin" valueType="num">
                                      <p:cBhvr>
                                        <p:cTn id="100" dur="1000" fill="hold"/>
                                        <p:tgtEl>
                                          <p:spTgt spid="463888"/>
                                        </p:tgtEl>
                                        <p:attrNameLst>
                                          <p:attrName>ppt_x</p:attrName>
                                        </p:attrNameLst>
                                      </p:cBhvr>
                                      <p:tavLst>
                                        <p:tav tm="0" fmla="#ppt_x+(cos(-2*pi*(1-$))*-#ppt_x-sin(-2*pi*(1-$))*(1-#ppt_y))*(1-$)">
                                          <p:val>
                                            <p:fltVal val="0"/>
                                          </p:val>
                                        </p:tav>
                                        <p:tav tm="100000">
                                          <p:val>
                                            <p:fltVal val="1"/>
                                          </p:val>
                                        </p:tav>
                                      </p:tavLst>
                                    </p:anim>
                                    <p:anim calcmode="lin" valueType="num">
                                      <p:cBhvr>
                                        <p:cTn id="101" dur="1000" fill="hold"/>
                                        <p:tgtEl>
                                          <p:spTgt spid="463888"/>
                                        </p:tgtEl>
                                        <p:attrNameLst>
                                          <p:attrName>ppt_y</p:attrName>
                                        </p:attrNameLst>
                                      </p:cBhvr>
                                      <p:tavLst>
                                        <p:tav tm="0" fmla="#ppt_y+(sin(-2*pi*(1-$))*-#ppt_x+cos(-2*pi*(1-$))*(1-#ppt_y))*(1-$)">
                                          <p:val>
                                            <p:fltVal val="0"/>
                                          </p:val>
                                        </p:tav>
                                        <p:tav tm="100000">
                                          <p:val>
                                            <p:fltVal val="1"/>
                                          </p:val>
                                        </p:tav>
                                      </p:tavLst>
                                    </p:anim>
                                  </p:childTnLst>
                                </p:cTn>
                              </p:par>
                            </p:childTnLst>
                          </p:cTn>
                        </p:par>
                        <p:par>
                          <p:cTn id="102" fill="hold" nodeType="afterGroup">
                            <p:stCondLst>
                              <p:cond delay="28000"/>
                            </p:stCondLst>
                            <p:childTnLst>
                              <p:par>
                                <p:cTn id="103" presetID="15" presetClass="entr" presetSubtype="0" fill="hold" nodeType="afterEffect">
                                  <p:stCondLst>
                                    <p:cond delay="1000"/>
                                  </p:stCondLst>
                                  <p:childTnLst>
                                    <p:set>
                                      <p:cBhvr>
                                        <p:cTn id="104" dur="1" fill="hold">
                                          <p:stCondLst>
                                            <p:cond delay="0"/>
                                          </p:stCondLst>
                                        </p:cTn>
                                        <p:tgtEl>
                                          <p:spTgt spid="463889"/>
                                        </p:tgtEl>
                                        <p:attrNameLst>
                                          <p:attrName>style.visibility</p:attrName>
                                        </p:attrNameLst>
                                      </p:cBhvr>
                                      <p:to>
                                        <p:strVal val="visible"/>
                                      </p:to>
                                    </p:set>
                                    <p:anim calcmode="lin" valueType="num">
                                      <p:cBhvr>
                                        <p:cTn id="105" dur="1000" fill="hold"/>
                                        <p:tgtEl>
                                          <p:spTgt spid="463889"/>
                                        </p:tgtEl>
                                        <p:attrNameLst>
                                          <p:attrName>ppt_w</p:attrName>
                                        </p:attrNameLst>
                                      </p:cBhvr>
                                      <p:tavLst>
                                        <p:tav tm="0">
                                          <p:val>
                                            <p:fltVal val="0"/>
                                          </p:val>
                                        </p:tav>
                                        <p:tav tm="100000">
                                          <p:val>
                                            <p:strVal val="#ppt_w"/>
                                          </p:val>
                                        </p:tav>
                                      </p:tavLst>
                                    </p:anim>
                                    <p:anim calcmode="lin" valueType="num">
                                      <p:cBhvr>
                                        <p:cTn id="106" dur="1000" fill="hold"/>
                                        <p:tgtEl>
                                          <p:spTgt spid="463889"/>
                                        </p:tgtEl>
                                        <p:attrNameLst>
                                          <p:attrName>ppt_h</p:attrName>
                                        </p:attrNameLst>
                                      </p:cBhvr>
                                      <p:tavLst>
                                        <p:tav tm="0">
                                          <p:val>
                                            <p:fltVal val="0"/>
                                          </p:val>
                                        </p:tav>
                                        <p:tav tm="100000">
                                          <p:val>
                                            <p:strVal val="#ppt_h"/>
                                          </p:val>
                                        </p:tav>
                                      </p:tavLst>
                                    </p:anim>
                                    <p:anim calcmode="lin" valueType="num">
                                      <p:cBhvr>
                                        <p:cTn id="107" dur="1000" fill="hold"/>
                                        <p:tgtEl>
                                          <p:spTgt spid="463889"/>
                                        </p:tgtEl>
                                        <p:attrNameLst>
                                          <p:attrName>ppt_x</p:attrName>
                                        </p:attrNameLst>
                                      </p:cBhvr>
                                      <p:tavLst>
                                        <p:tav tm="0" fmla="#ppt_x+(cos(-2*pi*(1-$))*-#ppt_x-sin(-2*pi*(1-$))*(1-#ppt_y))*(1-$)">
                                          <p:val>
                                            <p:fltVal val="0"/>
                                          </p:val>
                                        </p:tav>
                                        <p:tav tm="100000">
                                          <p:val>
                                            <p:fltVal val="1"/>
                                          </p:val>
                                        </p:tav>
                                      </p:tavLst>
                                    </p:anim>
                                    <p:anim calcmode="lin" valueType="num">
                                      <p:cBhvr>
                                        <p:cTn id="108" dur="1000" fill="hold"/>
                                        <p:tgtEl>
                                          <p:spTgt spid="463889"/>
                                        </p:tgtEl>
                                        <p:attrNameLst>
                                          <p:attrName>ppt_y</p:attrName>
                                        </p:attrNameLst>
                                      </p:cBhvr>
                                      <p:tavLst>
                                        <p:tav tm="0" fmla="#ppt_y+(sin(-2*pi*(1-$))*-#ppt_x+cos(-2*pi*(1-$))*(1-#ppt_y))*(1-$)">
                                          <p:val>
                                            <p:fltVal val="0"/>
                                          </p:val>
                                        </p:tav>
                                        <p:tav tm="100000">
                                          <p:val>
                                            <p:fltVal val="1"/>
                                          </p:val>
                                        </p:tav>
                                      </p:tavLst>
                                    </p:anim>
                                  </p:childTnLst>
                                </p:cTn>
                              </p:par>
                            </p:childTnLst>
                          </p:cTn>
                        </p:par>
                        <p:par>
                          <p:cTn id="109" fill="hold" nodeType="afterGroup">
                            <p:stCondLst>
                              <p:cond delay="30000"/>
                            </p:stCondLst>
                            <p:childTnLst>
                              <p:par>
                                <p:cTn id="110" presetID="15" presetClass="entr" presetSubtype="0" fill="hold" nodeType="afterEffect">
                                  <p:stCondLst>
                                    <p:cond delay="1000"/>
                                  </p:stCondLst>
                                  <p:childTnLst>
                                    <p:set>
                                      <p:cBhvr>
                                        <p:cTn id="111" dur="1" fill="hold">
                                          <p:stCondLst>
                                            <p:cond delay="0"/>
                                          </p:stCondLst>
                                        </p:cTn>
                                        <p:tgtEl>
                                          <p:spTgt spid="463902"/>
                                        </p:tgtEl>
                                        <p:attrNameLst>
                                          <p:attrName>style.visibility</p:attrName>
                                        </p:attrNameLst>
                                      </p:cBhvr>
                                      <p:to>
                                        <p:strVal val="visible"/>
                                      </p:to>
                                    </p:set>
                                    <p:anim calcmode="lin" valueType="num">
                                      <p:cBhvr>
                                        <p:cTn id="112" dur="1000" fill="hold"/>
                                        <p:tgtEl>
                                          <p:spTgt spid="463902"/>
                                        </p:tgtEl>
                                        <p:attrNameLst>
                                          <p:attrName>ppt_w</p:attrName>
                                        </p:attrNameLst>
                                      </p:cBhvr>
                                      <p:tavLst>
                                        <p:tav tm="0">
                                          <p:val>
                                            <p:fltVal val="0"/>
                                          </p:val>
                                        </p:tav>
                                        <p:tav tm="100000">
                                          <p:val>
                                            <p:strVal val="#ppt_w"/>
                                          </p:val>
                                        </p:tav>
                                      </p:tavLst>
                                    </p:anim>
                                    <p:anim calcmode="lin" valueType="num">
                                      <p:cBhvr>
                                        <p:cTn id="113" dur="1000" fill="hold"/>
                                        <p:tgtEl>
                                          <p:spTgt spid="463902"/>
                                        </p:tgtEl>
                                        <p:attrNameLst>
                                          <p:attrName>ppt_h</p:attrName>
                                        </p:attrNameLst>
                                      </p:cBhvr>
                                      <p:tavLst>
                                        <p:tav tm="0">
                                          <p:val>
                                            <p:fltVal val="0"/>
                                          </p:val>
                                        </p:tav>
                                        <p:tav tm="100000">
                                          <p:val>
                                            <p:strVal val="#ppt_h"/>
                                          </p:val>
                                        </p:tav>
                                      </p:tavLst>
                                    </p:anim>
                                    <p:anim calcmode="lin" valueType="num">
                                      <p:cBhvr>
                                        <p:cTn id="114" dur="1000" fill="hold"/>
                                        <p:tgtEl>
                                          <p:spTgt spid="463902"/>
                                        </p:tgtEl>
                                        <p:attrNameLst>
                                          <p:attrName>ppt_x</p:attrName>
                                        </p:attrNameLst>
                                      </p:cBhvr>
                                      <p:tavLst>
                                        <p:tav tm="0" fmla="#ppt_x+(cos(-2*pi*(1-$))*-#ppt_x-sin(-2*pi*(1-$))*(1-#ppt_y))*(1-$)">
                                          <p:val>
                                            <p:fltVal val="0"/>
                                          </p:val>
                                        </p:tav>
                                        <p:tav tm="100000">
                                          <p:val>
                                            <p:fltVal val="1"/>
                                          </p:val>
                                        </p:tav>
                                      </p:tavLst>
                                    </p:anim>
                                    <p:anim calcmode="lin" valueType="num">
                                      <p:cBhvr>
                                        <p:cTn id="115" dur="1000" fill="hold"/>
                                        <p:tgtEl>
                                          <p:spTgt spid="463902"/>
                                        </p:tgtEl>
                                        <p:attrNameLst>
                                          <p:attrName>ppt_y</p:attrName>
                                        </p:attrNameLst>
                                      </p:cBhvr>
                                      <p:tavLst>
                                        <p:tav tm="0" fmla="#ppt_y+(sin(-2*pi*(1-$))*-#ppt_x+cos(-2*pi*(1-$))*(1-#ppt_y))*(1-$)">
                                          <p:val>
                                            <p:fltVal val="0"/>
                                          </p:val>
                                        </p:tav>
                                        <p:tav tm="100000">
                                          <p:val>
                                            <p:fltVal val="1"/>
                                          </p:val>
                                        </p:tav>
                                      </p:tavLst>
                                    </p:anim>
                                  </p:childTnLst>
                                </p:cTn>
                              </p:par>
                            </p:childTnLst>
                          </p:cTn>
                        </p:par>
                        <p:par>
                          <p:cTn id="116" fill="hold" nodeType="afterGroup">
                            <p:stCondLst>
                              <p:cond delay="32000"/>
                            </p:stCondLst>
                            <p:childTnLst>
                              <p:par>
                                <p:cTn id="117" presetID="15" presetClass="entr" presetSubtype="0" fill="hold" nodeType="afterEffect">
                                  <p:stCondLst>
                                    <p:cond delay="1000"/>
                                  </p:stCondLst>
                                  <p:childTnLst>
                                    <p:set>
                                      <p:cBhvr>
                                        <p:cTn id="118" dur="1" fill="hold">
                                          <p:stCondLst>
                                            <p:cond delay="0"/>
                                          </p:stCondLst>
                                        </p:cTn>
                                        <p:tgtEl>
                                          <p:spTgt spid="463891"/>
                                        </p:tgtEl>
                                        <p:attrNameLst>
                                          <p:attrName>style.visibility</p:attrName>
                                        </p:attrNameLst>
                                      </p:cBhvr>
                                      <p:to>
                                        <p:strVal val="visible"/>
                                      </p:to>
                                    </p:set>
                                    <p:anim calcmode="lin" valueType="num">
                                      <p:cBhvr>
                                        <p:cTn id="119" dur="1000" fill="hold"/>
                                        <p:tgtEl>
                                          <p:spTgt spid="463891"/>
                                        </p:tgtEl>
                                        <p:attrNameLst>
                                          <p:attrName>ppt_w</p:attrName>
                                        </p:attrNameLst>
                                      </p:cBhvr>
                                      <p:tavLst>
                                        <p:tav tm="0">
                                          <p:val>
                                            <p:fltVal val="0"/>
                                          </p:val>
                                        </p:tav>
                                        <p:tav tm="100000">
                                          <p:val>
                                            <p:strVal val="#ppt_w"/>
                                          </p:val>
                                        </p:tav>
                                      </p:tavLst>
                                    </p:anim>
                                    <p:anim calcmode="lin" valueType="num">
                                      <p:cBhvr>
                                        <p:cTn id="120" dur="1000" fill="hold"/>
                                        <p:tgtEl>
                                          <p:spTgt spid="463891"/>
                                        </p:tgtEl>
                                        <p:attrNameLst>
                                          <p:attrName>ppt_h</p:attrName>
                                        </p:attrNameLst>
                                      </p:cBhvr>
                                      <p:tavLst>
                                        <p:tav tm="0">
                                          <p:val>
                                            <p:fltVal val="0"/>
                                          </p:val>
                                        </p:tav>
                                        <p:tav tm="100000">
                                          <p:val>
                                            <p:strVal val="#ppt_h"/>
                                          </p:val>
                                        </p:tav>
                                      </p:tavLst>
                                    </p:anim>
                                    <p:anim calcmode="lin" valueType="num">
                                      <p:cBhvr>
                                        <p:cTn id="121" dur="1000" fill="hold"/>
                                        <p:tgtEl>
                                          <p:spTgt spid="46389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463891"/>
                                        </p:tgtEl>
                                        <p:attrNameLst>
                                          <p:attrName>ppt_y</p:attrName>
                                        </p:attrNameLst>
                                      </p:cBhvr>
                                      <p:tavLst>
                                        <p:tav tm="0" fmla="#ppt_y+(sin(-2*pi*(1-$))*-#ppt_x+cos(-2*pi*(1-$))*(1-#ppt_y))*(1-$)">
                                          <p:val>
                                            <p:fltVal val="0"/>
                                          </p:val>
                                        </p:tav>
                                        <p:tav tm="100000">
                                          <p:val>
                                            <p:fltVal val="1"/>
                                          </p:val>
                                        </p:tav>
                                      </p:tavLst>
                                    </p:anim>
                                  </p:childTnLst>
                                </p:cTn>
                              </p:par>
                            </p:childTnLst>
                          </p:cTn>
                        </p:par>
                        <p:par>
                          <p:cTn id="123" fill="hold" nodeType="afterGroup">
                            <p:stCondLst>
                              <p:cond delay="34000"/>
                            </p:stCondLst>
                            <p:childTnLst>
                              <p:par>
                                <p:cTn id="124" presetID="15" presetClass="entr" presetSubtype="0" fill="hold" nodeType="afterEffect">
                                  <p:stCondLst>
                                    <p:cond delay="1000"/>
                                  </p:stCondLst>
                                  <p:childTnLst>
                                    <p:set>
                                      <p:cBhvr>
                                        <p:cTn id="125" dur="1" fill="hold">
                                          <p:stCondLst>
                                            <p:cond delay="0"/>
                                          </p:stCondLst>
                                        </p:cTn>
                                        <p:tgtEl>
                                          <p:spTgt spid="463892"/>
                                        </p:tgtEl>
                                        <p:attrNameLst>
                                          <p:attrName>style.visibility</p:attrName>
                                        </p:attrNameLst>
                                      </p:cBhvr>
                                      <p:to>
                                        <p:strVal val="visible"/>
                                      </p:to>
                                    </p:set>
                                    <p:anim calcmode="lin" valueType="num">
                                      <p:cBhvr>
                                        <p:cTn id="126" dur="1000" fill="hold"/>
                                        <p:tgtEl>
                                          <p:spTgt spid="463892"/>
                                        </p:tgtEl>
                                        <p:attrNameLst>
                                          <p:attrName>ppt_w</p:attrName>
                                        </p:attrNameLst>
                                      </p:cBhvr>
                                      <p:tavLst>
                                        <p:tav tm="0">
                                          <p:val>
                                            <p:fltVal val="0"/>
                                          </p:val>
                                        </p:tav>
                                        <p:tav tm="100000">
                                          <p:val>
                                            <p:strVal val="#ppt_w"/>
                                          </p:val>
                                        </p:tav>
                                      </p:tavLst>
                                    </p:anim>
                                    <p:anim calcmode="lin" valueType="num">
                                      <p:cBhvr>
                                        <p:cTn id="127" dur="1000" fill="hold"/>
                                        <p:tgtEl>
                                          <p:spTgt spid="463892"/>
                                        </p:tgtEl>
                                        <p:attrNameLst>
                                          <p:attrName>ppt_h</p:attrName>
                                        </p:attrNameLst>
                                      </p:cBhvr>
                                      <p:tavLst>
                                        <p:tav tm="0">
                                          <p:val>
                                            <p:fltVal val="0"/>
                                          </p:val>
                                        </p:tav>
                                        <p:tav tm="100000">
                                          <p:val>
                                            <p:strVal val="#ppt_h"/>
                                          </p:val>
                                        </p:tav>
                                      </p:tavLst>
                                    </p:anim>
                                    <p:anim calcmode="lin" valueType="num">
                                      <p:cBhvr>
                                        <p:cTn id="128" dur="1000" fill="hold"/>
                                        <p:tgtEl>
                                          <p:spTgt spid="463892"/>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463892"/>
                                        </p:tgtEl>
                                        <p:attrNameLst>
                                          <p:attrName>ppt_y</p:attrName>
                                        </p:attrNameLst>
                                      </p:cBhvr>
                                      <p:tavLst>
                                        <p:tav tm="0" fmla="#ppt_y+(sin(-2*pi*(1-$))*-#ppt_x+cos(-2*pi*(1-$))*(1-#ppt_y))*(1-$)">
                                          <p:val>
                                            <p:fltVal val="0"/>
                                          </p:val>
                                        </p:tav>
                                        <p:tav tm="100000">
                                          <p:val>
                                            <p:fltVal val="1"/>
                                          </p:val>
                                        </p:tav>
                                      </p:tavLst>
                                    </p:anim>
                                  </p:childTnLst>
                                </p:cTn>
                              </p:par>
                            </p:childTnLst>
                          </p:cTn>
                        </p:par>
                        <p:par>
                          <p:cTn id="130" fill="hold" nodeType="afterGroup">
                            <p:stCondLst>
                              <p:cond delay="36000"/>
                            </p:stCondLst>
                            <p:childTnLst>
                              <p:par>
                                <p:cTn id="131" presetID="15" presetClass="entr" presetSubtype="0" fill="hold" nodeType="afterEffect">
                                  <p:stCondLst>
                                    <p:cond delay="1000"/>
                                  </p:stCondLst>
                                  <p:childTnLst>
                                    <p:set>
                                      <p:cBhvr>
                                        <p:cTn id="132" dur="1" fill="hold">
                                          <p:stCondLst>
                                            <p:cond delay="0"/>
                                          </p:stCondLst>
                                        </p:cTn>
                                        <p:tgtEl>
                                          <p:spTgt spid="463893"/>
                                        </p:tgtEl>
                                        <p:attrNameLst>
                                          <p:attrName>style.visibility</p:attrName>
                                        </p:attrNameLst>
                                      </p:cBhvr>
                                      <p:to>
                                        <p:strVal val="visible"/>
                                      </p:to>
                                    </p:set>
                                    <p:anim calcmode="lin" valueType="num">
                                      <p:cBhvr>
                                        <p:cTn id="133" dur="1000" fill="hold"/>
                                        <p:tgtEl>
                                          <p:spTgt spid="463893"/>
                                        </p:tgtEl>
                                        <p:attrNameLst>
                                          <p:attrName>ppt_w</p:attrName>
                                        </p:attrNameLst>
                                      </p:cBhvr>
                                      <p:tavLst>
                                        <p:tav tm="0">
                                          <p:val>
                                            <p:fltVal val="0"/>
                                          </p:val>
                                        </p:tav>
                                        <p:tav tm="100000">
                                          <p:val>
                                            <p:strVal val="#ppt_w"/>
                                          </p:val>
                                        </p:tav>
                                      </p:tavLst>
                                    </p:anim>
                                    <p:anim calcmode="lin" valueType="num">
                                      <p:cBhvr>
                                        <p:cTn id="134" dur="1000" fill="hold"/>
                                        <p:tgtEl>
                                          <p:spTgt spid="463893"/>
                                        </p:tgtEl>
                                        <p:attrNameLst>
                                          <p:attrName>ppt_h</p:attrName>
                                        </p:attrNameLst>
                                      </p:cBhvr>
                                      <p:tavLst>
                                        <p:tav tm="0">
                                          <p:val>
                                            <p:fltVal val="0"/>
                                          </p:val>
                                        </p:tav>
                                        <p:tav tm="100000">
                                          <p:val>
                                            <p:strVal val="#ppt_h"/>
                                          </p:val>
                                        </p:tav>
                                      </p:tavLst>
                                    </p:anim>
                                    <p:anim calcmode="lin" valueType="num">
                                      <p:cBhvr>
                                        <p:cTn id="135" dur="1000" fill="hold"/>
                                        <p:tgtEl>
                                          <p:spTgt spid="463893"/>
                                        </p:tgtEl>
                                        <p:attrNameLst>
                                          <p:attrName>ppt_x</p:attrName>
                                        </p:attrNameLst>
                                      </p:cBhvr>
                                      <p:tavLst>
                                        <p:tav tm="0" fmla="#ppt_x+(cos(-2*pi*(1-$))*-#ppt_x-sin(-2*pi*(1-$))*(1-#ppt_y))*(1-$)">
                                          <p:val>
                                            <p:fltVal val="0"/>
                                          </p:val>
                                        </p:tav>
                                        <p:tav tm="100000">
                                          <p:val>
                                            <p:fltVal val="1"/>
                                          </p:val>
                                        </p:tav>
                                      </p:tavLst>
                                    </p:anim>
                                    <p:anim calcmode="lin" valueType="num">
                                      <p:cBhvr>
                                        <p:cTn id="136" dur="1000" fill="hold"/>
                                        <p:tgtEl>
                                          <p:spTgt spid="463893"/>
                                        </p:tgtEl>
                                        <p:attrNameLst>
                                          <p:attrName>ppt_y</p:attrName>
                                        </p:attrNameLst>
                                      </p:cBhvr>
                                      <p:tavLst>
                                        <p:tav tm="0" fmla="#ppt_y+(sin(-2*pi*(1-$))*-#ppt_x+cos(-2*pi*(1-$))*(1-#ppt_y))*(1-$)">
                                          <p:val>
                                            <p:fltVal val="0"/>
                                          </p:val>
                                        </p:tav>
                                        <p:tav tm="100000">
                                          <p:val>
                                            <p:fltVal val="1"/>
                                          </p:val>
                                        </p:tav>
                                      </p:tavLst>
                                    </p:anim>
                                  </p:childTnLst>
                                </p:cTn>
                              </p:par>
                            </p:childTnLst>
                          </p:cTn>
                        </p:par>
                        <p:par>
                          <p:cTn id="137" fill="hold" nodeType="afterGroup">
                            <p:stCondLst>
                              <p:cond delay="38000"/>
                            </p:stCondLst>
                            <p:childTnLst>
                              <p:par>
                                <p:cTn id="138" presetID="15" presetClass="entr" presetSubtype="0" fill="hold" nodeType="afterEffect">
                                  <p:stCondLst>
                                    <p:cond delay="1000"/>
                                  </p:stCondLst>
                                  <p:childTnLst>
                                    <p:set>
                                      <p:cBhvr>
                                        <p:cTn id="139" dur="1" fill="hold">
                                          <p:stCondLst>
                                            <p:cond delay="0"/>
                                          </p:stCondLst>
                                        </p:cTn>
                                        <p:tgtEl>
                                          <p:spTgt spid="463894"/>
                                        </p:tgtEl>
                                        <p:attrNameLst>
                                          <p:attrName>style.visibility</p:attrName>
                                        </p:attrNameLst>
                                      </p:cBhvr>
                                      <p:to>
                                        <p:strVal val="visible"/>
                                      </p:to>
                                    </p:set>
                                    <p:anim calcmode="lin" valueType="num">
                                      <p:cBhvr>
                                        <p:cTn id="140" dur="1000" fill="hold"/>
                                        <p:tgtEl>
                                          <p:spTgt spid="463894"/>
                                        </p:tgtEl>
                                        <p:attrNameLst>
                                          <p:attrName>ppt_w</p:attrName>
                                        </p:attrNameLst>
                                      </p:cBhvr>
                                      <p:tavLst>
                                        <p:tav tm="0">
                                          <p:val>
                                            <p:fltVal val="0"/>
                                          </p:val>
                                        </p:tav>
                                        <p:tav tm="100000">
                                          <p:val>
                                            <p:strVal val="#ppt_w"/>
                                          </p:val>
                                        </p:tav>
                                      </p:tavLst>
                                    </p:anim>
                                    <p:anim calcmode="lin" valueType="num">
                                      <p:cBhvr>
                                        <p:cTn id="141" dur="1000" fill="hold"/>
                                        <p:tgtEl>
                                          <p:spTgt spid="463894"/>
                                        </p:tgtEl>
                                        <p:attrNameLst>
                                          <p:attrName>ppt_h</p:attrName>
                                        </p:attrNameLst>
                                      </p:cBhvr>
                                      <p:tavLst>
                                        <p:tav tm="0">
                                          <p:val>
                                            <p:fltVal val="0"/>
                                          </p:val>
                                        </p:tav>
                                        <p:tav tm="100000">
                                          <p:val>
                                            <p:strVal val="#ppt_h"/>
                                          </p:val>
                                        </p:tav>
                                      </p:tavLst>
                                    </p:anim>
                                    <p:anim calcmode="lin" valueType="num">
                                      <p:cBhvr>
                                        <p:cTn id="142" dur="1000" fill="hold"/>
                                        <p:tgtEl>
                                          <p:spTgt spid="463894"/>
                                        </p:tgtEl>
                                        <p:attrNameLst>
                                          <p:attrName>ppt_x</p:attrName>
                                        </p:attrNameLst>
                                      </p:cBhvr>
                                      <p:tavLst>
                                        <p:tav tm="0" fmla="#ppt_x+(cos(-2*pi*(1-$))*-#ppt_x-sin(-2*pi*(1-$))*(1-#ppt_y))*(1-$)">
                                          <p:val>
                                            <p:fltVal val="0"/>
                                          </p:val>
                                        </p:tav>
                                        <p:tav tm="100000">
                                          <p:val>
                                            <p:fltVal val="1"/>
                                          </p:val>
                                        </p:tav>
                                      </p:tavLst>
                                    </p:anim>
                                    <p:anim calcmode="lin" valueType="num">
                                      <p:cBhvr>
                                        <p:cTn id="143" dur="1000" fill="hold"/>
                                        <p:tgtEl>
                                          <p:spTgt spid="463894"/>
                                        </p:tgtEl>
                                        <p:attrNameLst>
                                          <p:attrName>ppt_y</p:attrName>
                                        </p:attrNameLst>
                                      </p:cBhvr>
                                      <p:tavLst>
                                        <p:tav tm="0" fmla="#ppt_y+(sin(-2*pi*(1-$))*-#ppt_x+cos(-2*pi*(1-$))*(1-#ppt_y))*(1-$)">
                                          <p:val>
                                            <p:fltVal val="0"/>
                                          </p:val>
                                        </p:tav>
                                        <p:tav tm="100000">
                                          <p:val>
                                            <p:fltVal val="1"/>
                                          </p:val>
                                        </p:tav>
                                      </p:tavLst>
                                    </p:anim>
                                  </p:childTnLst>
                                </p:cTn>
                              </p:par>
                            </p:childTnLst>
                          </p:cTn>
                        </p:par>
                        <p:par>
                          <p:cTn id="144" fill="hold" nodeType="afterGroup">
                            <p:stCondLst>
                              <p:cond delay="40000"/>
                            </p:stCondLst>
                            <p:childTnLst>
                              <p:par>
                                <p:cTn id="145" presetID="15" presetClass="entr" presetSubtype="0" fill="hold" nodeType="afterEffect">
                                  <p:stCondLst>
                                    <p:cond delay="1000"/>
                                  </p:stCondLst>
                                  <p:childTnLst>
                                    <p:set>
                                      <p:cBhvr>
                                        <p:cTn id="146" dur="1" fill="hold">
                                          <p:stCondLst>
                                            <p:cond delay="0"/>
                                          </p:stCondLst>
                                        </p:cTn>
                                        <p:tgtEl>
                                          <p:spTgt spid="463901"/>
                                        </p:tgtEl>
                                        <p:attrNameLst>
                                          <p:attrName>style.visibility</p:attrName>
                                        </p:attrNameLst>
                                      </p:cBhvr>
                                      <p:to>
                                        <p:strVal val="visible"/>
                                      </p:to>
                                    </p:set>
                                    <p:anim calcmode="lin" valueType="num">
                                      <p:cBhvr>
                                        <p:cTn id="147" dur="1000" fill="hold"/>
                                        <p:tgtEl>
                                          <p:spTgt spid="463901"/>
                                        </p:tgtEl>
                                        <p:attrNameLst>
                                          <p:attrName>ppt_w</p:attrName>
                                        </p:attrNameLst>
                                      </p:cBhvr>
                                      <p:tavLst>
                                        <p:tav tm="0">
                                          <p:val>
                                            <p:fltVal val="0"/>
                                          </p:val>
                                        </p:tav>
                                        <p:tav tm="100000">
                                          <p:val>
                                            <p:strVal val="#ppt_w"/>
                                          </p:val>
                                        </p:tav>
                                      </p:tavLst>
                                    </p:anim>
                                    <p:anim calcmode="lin" valueType="num">
                                      <p:cBhvr>
                                        <p:cTn id="148" dur="1000" fill="hold"/>
                                        <p:tgtEl>
                                          <p:spTgt spid="463901"/>
                                        </p:tgtEl>
                                        <p:attrNameLst>
                                          <p:attrName>ppt_h</p:attrName>
                                        </p:attrNameLst>
                                      </p:cBhvr>
                                      <p:tavLst>
                                        <p:tav tm="0">
                                          <p:val>
                                            <p:fltVal val="0"/>
                                          </p:val>
                                        </p:tav>
                                        <p:tav tm="100000">
                                          <p:val>
                                            <p:strVal val="#ppt_h"/>
                                          </p:val>
                                        </p:tav>
                                      </p:tavLst>
                                    </p:anim>
                                    <p:anim calcmode="lin" valueType="num">
                                      <p:cBhvr>
                                        <p:cTn id="149" dur="1000" fill="hold"/>
                                        <p:tgtEl>
                                          <p:spTgt spid="463901"/>
                                        </p:tgtEl>
                                        <p:attrNameLst>
                                          <p:attrName>ppt_x</p:attrName>
                                        </p:attrNameLst>
                                      </p:cBhvr>
                                      <p:tavLst>
                                        <p:tav tm="0" fmla="#ppt_x+(cos(-2*pi*(1-$))*-#ppt_x-sin(-2*pi*(1-$))*(1-#ppt_y))*(1-$)">
                                          <p:val>
                                            <p:fltVal val="0"/>
                                          </p:val>
                                        </p:tav>
                                        <p:tav tm="100000">
                                          <p:val>
                                            <p:fltVal val="1"/>
                                          </p:val>
                                        </p:tav>
                                      </p:tavLst>
                                    </p:anim>
                                    <p:anim calcmode="lin" valueType="num">
                                      <p:cBhvr>
                                        <p:cTn id="150" dur="1000" fill="hold"/>
                                        <p:tgtEl>
                                          <p:spTgt spid="463901"/>
                                        </p:tgtEl>
                                        <p:attrNameLst>
                                          <p:attrName>ppt_y</p:attrName>
                                        </p:attrNameLst>
                                      </p:cBhvr>
                                      <p:tavLst>
                                        <p:tav tm="0" fmla="#ppt_y+(sin(-2*pi*(1-$))*-#ppt_x+cos(-2*pi*(1-$))*(1-#ppt_y))*(1-$)">
                                          <p:val>
                                            <p:fltVal val="0"/>
                                          </p:val>
                                        </p:tav>
                                        <p:tav tm="100000">
                                          <p:val>
                                            <p:fltVal val="1"/>
                                          </p:val>
                                        </p:tav>
                                      </p:tavLst>
                                    </p:anim>
                                  </p:childTnLst>
                                </p:cTn>
                              </p:par>
                            </p:childTnLst>
                          </p:cTn>
                        </p:par>
                        <p:par>
                          <p:cTn id="151" fill="hold" nodeType="afterGroup">
                            <p:stCondLst>
                              <p:cond delay="42000"/>
                            </p:stCondLst>
                            <p:childTnLst>
                              <p:par>
                                <p:cTn id="152" presetID="15" presetClass="entr" presetSubtype="0" fill="hold" nodeType="afterEffect">
                                  <p:stCondLst>
                                    <p:cond delay="1000"/>
                                  </p:stCondLst>
                                  <p:childTnLst>
                                    <p:set>
                                      <p:cBhvr>
                                        <p:cTn id="153" dur="1" fill="hold">
                                          <p:stCondLst>
                                            <p:cond delay="0"/>
                                          </p:stCondLst>
                                        </p:cTn>
                                        <p:tgtEl>
                                          <p:spTgt spid="463895"/>
                                        </p:tgtEl>
                                        <p:attrNameLst>
                                          <p:attrName>style.visibility</p:attrName>
                                        </p:attrNameLst>
                                      </p:cBhvr>
                                      <p:to>
                                        <p:strVal val="visible"/>
                                      </p:to>
                                    </p:set>
                                    <p:anim calcmode="lin" valueType="num">
                                      <p:cBhvr>
                                        <p:cTn id="154" dur="1000" fill="hold"/>
                                        <p:tgtEl>
                                          <p:spTgt spid="463895"/>
                                        </p:tgtEl>
                                        <p:attrNameLst>
                                          <p:attrName>ppt_w</p:attrName>
                                        </p:attrNameLst>
                                      </p:cBhvr>
                                      <p:tavLst>
                                        <p:tav tm="0">
                                          <p:val>
                                            <p:fltVal val="0"/>
                                          </p:val>
                                        </p:tav>
                                        <p:tav tm="100000">
                                          <p:val>
                                            <p:strVal val="#ppt_w"/>
                                          </p:val>
                                        </p:tav>
                                      </p:tavLst>
                                    </p:anim>
                                    <p:anim calcmode="lin" valueType="num">
                                      <p:cBhvr>
                                        <p:cTn id="155" dur="1000" fill="hold"/>
                                        <p:tgtEl>
                                          <p:spTgt spid="463895"/>
                                        </p:tgtEl>
                                        <p:attrNameLst>
                                          <p:attrName>ppt_h</p:attrName>
                                        </p:attrNameLst>
                                      </p:cBhvr>
                                      <p:tavLst>
                                        <p:tav tm="0">
                                          <p:val>
                                            <p:fltVal val="0"/>
                                          </p:val>
                                        </p:tav>
                                        <p:tav tm="100000">
                                          <p:val>
                                            <p:strVal val="#ppt_h"/>
                                          </p:val>
                                        </p:tav>
                                      </p:tavLst>
                                    </p:anim>
                                    <p:anim calcmode="lin" valueType="num">
                                      <p:cBhvr>
                                        <p:cTn id="156" dur="1000" fill="hold"/>
                                        <p:tgtEl>
                                          <p:spTgt spid="463895"/>
                                        </p:tgtEl>
                                        <p:attrNameLst>
                                          <p:attrName>ppt_x</p:attrName>
                                        </p:attrNameLst>
                                      </p:cBhvr>
                                      <p:tavLst>
                                        <p:tav tm="0" fmla="#ppt_x+(cos(-2*pi*(1-$))*-#ppt_x-sin(-2*pi*(1-$))*(1-#ppt_y))*(1-$)">
                                          <p:val>
                                            <p:fltVal val="0"/>
                                          </p:val>
                                        </p:tav>
                                        <p:tav tm="100000">
                                          <p:val>
                                            <p:fltVal val="1"/>
                                          </p:val>
                                        </p:tav>
                                      </p:tavLst>
                                    </p:anim>
                                    <p:anim calcmode="lin" valueType="num">
                                      <p:cBhvr>
                                        <p:cTn id="157" dur="1000" fill="hold"/>
                                        <p:tgtEl>
                                          <p:spTgt spid="463895"/>
                                        </p:tgtEl>
                                        <p:attrNameLst>
                                          <p:attrName>ppt_y</p:attrName>
                                        </p:attrNameLst>
                                      </p:cBhvr>
                                      <p:tavLst>
                                        <p:tav tm="0" fmla="#ppt_y+(sin(-2*pi*(1-$))*-#ppt_x+cos(-2*pi*(1-$))*(1-#ppt_y))*(1-$)">
                                          <p:val>
                                            <p:fltVal val="0"/>
                                          </p:val>
                                        </p:tav>
                                        <p:tav tm="100000">
                                          <p:val>
                                            <p:fltVal val="1"/>
                                          </p:val>
                                        </p:tav>
                                      </p:tavLst>
                                    </p:anim>
                                  </p:childTnLst>
                                </p:cTn>
                              </p:par>
                            </p:childTnLst>
                          </p:cTn>
                        </p:par>
                        <p:par>
                          <p:cTn id="158" fill="hold" nodeType="afterGroup">
                            <p:stCondLst>
                              <p:cond delay="44000"/>
                            </p:stCondLst>
                            <p:childTnLst>
                              <p:par>
                                <p:cTn id="159" presetID="15" presetClass="entr" presetSubtype="0" fill="hold" nodeType="afterEffect">
                                  <p:stCondLst>
                                    <p:cond delay="1000"/>
                                  </p:stCondLst>
                                  <p:childTnLst>
                                    <p:set>
                                      <p:cBhvr>
                                        <p:cTn id="160" dur="1" fill="hold">
                                          <p:stCondLst>
                                            <p:cond delay="0"/>
                                          </p:stCondLst>
                                        </p:cTn>
                                        <p:tgtEl>
                                          <p:spTgt spid="463896"/>
                                        </p:tgtEl>
                                        <p:attrNameLst>
                                          <p:attrName>style.visibility</p:attrName>
                                        </p:attrNameLst>
                                      </p:cBhvr>
                                      <p:to>
                                        <p:strVal val="visible"/>
                                      </p:to>
                                    </p:set>
                                    <p:anim calcmode="lin" valueType="num">
                                      <p:cBhvr>
                                        <p:cTn id="161" dur="1000" fill="hold"/>
                                        <p:tgtEl>
                                          <p:spTgt spid="463896"/>
                                        </p:tgtEl>
                                        <p:attrNameLst>
                                          <p:attrName>ppt_w</p:attrName>
                                        </p:attrNameLst>
                                      </p:cBhvr>
                                      <p:tavLst>
                                        <p:tav tm="0">
                                          <p:val>
                                            <p:fltVal val="0"/>
                                          </p:val>
                                        </p:tav>
                                        <p:tav tm="100000">
                                          <p:val>
                                            <p:strVal val="#ppt_w"/>
                                          </p:val>
                                        </p:tav>
                                      </p:tavLst>
                                    </p:anim>
                                    <p:anim calcmode="lin" valueType="num">
                                      <p:cBhvr>
                                        <p:cTn id="162" dur="1000" fill="hold"/>
                                        <p:tgtEl>
                                          <p:spTgt spid="463896"/>
                                        </p:tgtEl>
                                        <p:attrNameLst>
                                          <p:attrName>ppt_h</p:attrName>
                                        </p:attrNameLst>
                                      </p:cBhvr>
                                      <p:tavLst>
                                        <p:tav tm="0">
                                          <p:val>
                                            <p:fltVal val="0"/>
                                          </p:val>
                                        </p:tav>
                                        <p:tav tm="100000">
                                          <p:val>
                                            <p:strVal val="#ppt_h"/>
                                          </p:val>
                                        </p:tav>
                                      </p:tavLst>
                                    </p:anim>
                                    <p:anim calcmode="lin" valueType="num">
                                      <p:cBhvr>
                                        <p:cTn id="163" dur="1000" fill="hold"/>
                                        <p:tgtEl>
                                          <p:spTgt spid="463896"/>
                                        </p:tgtEl>
                                        <p:attrNameLst>
                                          <p:attrName>ppt_x</p:attrName>
                                        </p:attrNameLst>
                                      </p:cBhvr>
                                      <p:tavLst>
                                        <p:tav tm="0" fmla="#ppt_x+(cos(-2*pi*(1-$))*-#ppt_x-sin(-2*pi*(1-$))*(1-#ppt_y))*(1-$)">
                                          <p:val>
                                            <p:fltVal val="0"/>
                                          </p:val>
                                        </p:tav>
                                        <p:tav tm="100000">
                                          <p:val>
                                            <p:fltVal val="1"/>
                                          </p:val>
                                        </p:tav>
                                      </p:tavLst>
                                    </p:anim>
                                    <p:anim calcmode="lin" valueType="num">
                                      <p:cBhvr>
                                        <p:cTn id="164" dur="1000" fill="hold"/>
                                        <p:tgtEl>
                                          <p:spTgt spid="463896"/>
                                        </p:tgtEl>
                                        <p:attrNameLst>
                                          <p:attrName>ppt_y</p:attrName>
                                        </p:attrNameLst>
                                      </p:cBhvr>
                                      <p:tavLst>
                                        <p:tav tm="0" fmla="#ppt_y+(sin(-2*pi*(1-$))*-#ppt_x+cos(-2*pi*(1-$))*(1-#ppt_y))*(1-$)">
                                          <p:val>
                                            <p:fltVal val="0"/>
                                          </p:val>
                                        </p:tav>
                                        <p:tav tm="100000">
                                          <p:val>
                                            <p:fltVal val="1"/>
                                          </p:val>
                                        </p:tav>
                                      </p:tavLst>
                                    </p:anim>
                                  </p:childTnLst>
                                </p:cTn>
                              </p:par>
                            </p:childTnLst>
                          </p:cTn>
                        </p:par>
                        <p:par>
                          <p:cTn id="165" fill="hold" nodeType="afterGroup">
                            <p:stCondLst>
                              <p:cond delay="46000"/>
                            </p:stCondLst>
                            <p:childTnLst>
                              <p:par>
                                <p:cTn id="166" presetID="15" presetClass="entr" presetSubtype="0" fill="hold" nodeType="afterEffect">
                                  <p:stCondLst>
                                    <p:cond delay="1000"/>
                                  </p:stCondLst>
                                  <p:childTnLst>
                                    <p:set>
                                      <p:cBhvr>
                                        <p:cTn id="167" dur="1" fill="hold">
                                          <p:stCondLst>
                                            <p:cond delay="0"/>
                                          </p:stCondLst>
                                        </p:cTn>
                                        <p:tgtEl>
                                          <p:spTgt spid="463897"/>
                                        </p:tgtEl>
                                        <p:attrNameLst>
                                          <p:attrName>style.visibility</p:attrName>
                                        </p:attrNameLst>
                                      </p:cBhvr>
                                      <p:to>
                                        <p:strVal val="visible"/>
                                      </p:to>
                                    </p:set>
                                    <p:anim calcmode="lin" valueType="num">
                                      <p:cBhvr>
                                        <p:cTn id="168" dur="1000" fill="hold"/>
                                        <p:tgtEl>
                                          <p:spTgt spid="463897"/>
                                        </p:tgtEl>
                                        <p:attrNameLst>
                                          <p:attrName>ppt_w</p:attrName>
                                        </p:attrNameLst>
                                      </p:cBhvr>
                                      <p:tavLst>
                                        <p:tav tm="0">
                                          <p:val>
                                            <p:fltVal val="0"/>
                                          </p:val>
                                        </p:tav>
                                        <p:tav tm="100000">
                                          <p:val>
                                            <p:strVal val="#ppt_w"/>
                                          </p:val>
                                        </p:tav>
                                      </p:tavLst>
                                    </p:anim>
                                    <p:anim calcmode="lin" valueType="num">
                                      <p:cBhvr>
                                        <p:cTn id="169" dur="1000" fill="hold"/>
                                        <p:tgtEl>
                                          <p:spTgt spid="463897"/>
                                        </p:tgtEl>
                                        <p:attrNameLst>
                                          <p:attrName>ppt_h</p:attrName>
                                        </p:attrNameLst>
                                      </p:cBhvr>
                                      <p:tavLst>
                                        <p:tav tm="0">
                                          <p:val>
                                            <p:fltVal val="0"/>
                                          </p:val>
                                        </p:tav>
                                        <p:tav tm="100000">
                                          <p:val>
                                            <p:strVal val="#ppt_h"/>
                                          </p:val>
                                        </p:tav>
                                      </p:tavLst>
                                    </p:anim>
                                    <p:anim calcmode="lin" valueType="num">
                                      <p:cBhvr>
                                        <p:cTn id="170" dur="1000" fill="hold"/>
                                        <p:tgtEl>
                                          <p:spTgt spid="463897"/>
                                        </p:tgtEl>
                                        <p:attrNameLst>
                                          <p:attrName>ppt_x</p:attrName>
                                        </p:attrNameLst>
                                      </p:cBhvr>
                                      <p:tavLst>
                                        <p:tav tm="0" fmla="#ppt_x+(cos(-2*pi*(1-$))*-#ppt_x-sin(-2*pi*(1-$))*(1-#ppt_y))*(1-$)">
                                          <p:val>
                                            <p:fltVal val="0"/>
                                          </p:val>
                                        </p:tav>
                                        <p:tav tm="100000">
                                          <p:val>
                                            <p:fltVal val="1"/>
                                          </p:val>
                                        </p:tav>
                                      </p:tavLst>
                                    </p:anim>
                                    <p:anim calcmode="lin" valueType="num">
                                      <p:cBhvr>
                                        <p:cTn id="171" dur="1000" fill="hold"/>
                                        <p:tgtEl>
                                          <p:spTgt spid="463897"/>
                                        </p:tgtEl>
                                        <p:attrNameLst>
                                          <p:attrName>ppt_y</p:attrName>
                                        </p:attrNameLst>
                                      </p:cBhvr>
                                      <p:tavLst>
                                        <p:tav tm="0" fmla="#ppt_y+(sin(-2*pi*(1-$))*-#ppt_x+cos(-2*pi*(1-$))*(1-#ppt_y))*(1-$)">
                                          <p:val>
                                            <p:fltVal val="0"/>
                                          </p:val>
                                        </p:tav>
                                        <p:tav tm="100000">
                                          <p:val>
                                            <p:fltVal val="1"/>
                                          </p:val>
                                        </p:tav>
                                      </p:tavLst>
                                    </p:anim>
                                  </p:childTnLst>
                                </p:cTn>
                              </p:par>
                            </p:childTnLst>
                          </p:cTn>
                        </p:par>
                        <p:par>
                          <p:cTn id="172" fill="hold" nodeType="afterGroup">
                            <p:stCondLst>
                              <p:cond delay="48000"/>
                            </p:stCondLst>
                            <p:childTnLst>
                              <p:par>
                                <p:cTn id="173" presetID="15" presetClass="entr" presetSubtype="0" fill="hold" nodeType="afterEffect">
                                  <p:stCondLst>
                                    <p:cond delay="1000"/>
                                  </p:stCondLst>
                                  <p:childTnLst>
                                    <p:set>
                                      <p:cBhvr>
                                        <p:cTn id="174" dur="1" fill="hold">
                                          <p:stCondLst>
                                            <p:cond delay="0"/>
                                          </p:stCondLst>
                                        </p:cTn>
                                        <p:tgtEl>
                                          <p:spTgt spid="463898"/>
                                        </p:tgtEl>
                                        <p:attrNameLst>
                                          <p:attrName>style.visibility</p:attrName>
                                        </p:attrNameLst>
                                      </p:cBhvr>
                                      <p:to>
                                        <p:strVal val="visible"/>
                                      </p:to>
                                    </p:set>
                                    <p:anim calcmode="lin" valueType="num">
                                      <p:cBhvr>
                                        <p:cTn id="175" dur="1000" fill="hold"/>
                                        <p:tgtEl>
                                          <p:spTgt spid="463898"/>
                                        </p:tgtEl>
                                        <p:attrNameLst>
                                          <p:attrName>ppt_w</p:attrName>
                                        </p:attrNameLst>
                                      </p:cBhvr>
                                      <p:tavLst>
                                        <p:tav tm="0">
                                          <p:val>
                                            <p:fltVal val="0"/>
                                          </p:val>
                                        </p:tav>
                                        <p:tav tm="100000">
                                          <p:val>
                                            <p:strVal val="#ppt_w"/>
                                          </p:val>
                                        </p:tav>
                                      </p:tavLst>
                                    </p:anim>
                                    <p:anim calcmode="lin" valueType="num">
                                      <p:cBhvr>
                                        <p:cTn id="176" dur="1000" fill="hold"/>
                                        <p:tgtEl>
                                          <p:spTgt spid="463898"/>
                                        </p:tgtEl>
                                        <p:attrNameLst>
                                          <p:attrName>ppt_h</p:attrName>
                                        </p:attrNameLst>
                                      </p:cBhvr>
                                      <p:tavLst>
                                        <p:tav tm="0">
                                          <p:val>
                                            <p:fltVal val="0"/>
                                          </p:val>
                                        </p:tav>
                                        <p:tav tm="100000">
                                          <p:val>
                                            <p:strVal val="#ppt_h"/>
                                          </p:val>
                                        </p:tav>
                                      </p:tavLst>
                                    </p:anim>
                                    <p:anim calcmode="lin" valueType="num">
                                      <p:cBhvr>
                                        <p:cTn id="177" dur="1000" fill="hold"/>
                                        <p:tgtEl>
                                          <p:spTgt spid="463898"/>
                                        </p:tgtEl>
                                        <p:attrNameLst>
                                          <p:attrName>ppt_x</p:attrName>
                                        </p:attrNameLst>
                                      </p:cBhvr>
                                      <p:tavLst>
                                        <p:tav tm="0" fmla="#ppt_x+(cos(-2*pi*(1-$))*-#ppt_x-sin(-2*pi*(1-$))*(1-#ppt_y))*(1-$)">
                                          <p:val>
                                            <p:fltVal val="0"/>
                                          </p:val>
                                        </p:tav>
                                        <p:tav tm="100000">
                                          <p:val>
                                            <p:fltVal val="1"/>
                                          </p:val>
                                        </p:tav>
                                      </p:tavLst>
                                    </p:anim>
                                    <p:anim calcmode="lin" valueType="num">
                                      <p:cBhvr>
                                        <p:cTn id="178" dur="1000" fill="hold"/>
                                        <p:tgtEl>
                                          <p:spTgt spid="463898"/>
                                        </p:tgtEl>
                                        <p:attrNameLst>
                                          <p:attrName>ppt_y</p:attrName>
                                        </p:attrNameLst>
                                      </p:cBhvr>
                                      <p:tavLst>
                                        <p:tav tm="0" fmla="#ppt_y+(sin(-2*pi*(1-$))*-#ppt_x+cos(-2*pi*(1-$))*(1-#ppt_y))*(1-$)">
                                          <p:val>
                                            <p:fltVal val="0"/>
                                          </p:val>
                                        </p:tav>
                                        <p:tav tm="100000">
                                          <p:val>
                                            <p:fltVal val="1"/>
                                          </p:val>
                                        </p:tav>
                                      </p:tavLst>
                                    </p:anim>
                                  </p:childTnLst>
                                </p:cTn>
                              </p:par>
                            </p:childTnLst>
                          </p:cTn>
                        </p:par>
                        <p:par>
                          <p:cTn id="179" fill="hold" nodeType="afterGroup">
                            <p:stCondLst>
                              <p:cond delay="50000"/>
                            </p:stCondLst>
                            <p:childTnLst>
                              <p:par>
                                <p:cTn id="180" presetID="15" presetClass="entr" presetSubtype="0" fill="hold" nodeType="afterEffect">
                                  <p:stCondLst>
                                    <p:cond delay="1000"/>
                                  </p:stCondLst>
                                  <p:childTnLst>
                                    <p:set>
                                      <p:cBhvr>
                                        <p:cTn id="181" dur="1" fill="hold">
                                          <p:stCondLst>
                                            <p:cond delay="0"/>
                                          </p:stCondLst>
                                        </p:cTn>
                                        <p:tgtEl>
                                          <p:spTgt spid="463899"/>
                                        </p:tgtEl>
                                        <p:attrNameLst>
                                          <p:attrName>style.visibility</p:attrName>
                                        </p:attrNameLst>
                                      </p:cBhvr>
                                      <p:to>
                                        <p:strVal val="visible"/>
                                      </p:to>
                                    </p:set>
                                    <p:anim calcmode="lin" valueType="num">
                                      <p:cBhvr>
                                        <p:cTn id="182" dur="1000" fill="hold"/>
                                        <p:tgtEl>
                                          <p:spTgt spid="463899"/>
                                        </p:tgtEl>
                                        <p:attrNameLst>
                                          <p:attrName>ppt_w</p:attrName>
                                        </p:attrNameLst>
                                      </p:cBhvr>
                                      <p:tavLst>
                                        <p:tav tm="0">
                                          <p:val>
                                            <p:fltVal val="0"/>
                                          </p:val>
                                        </p:tav>
                                        <p:tav tm="100000">
                                          <p:val>
                                            <p:strVal val="#ppt_w"/>
                                          </p:val>
                                        </p:tav>
                                      </p:tavLst>
                                    </p:anim>
                                    <p:anim calcmode="lin" valueType="num">
                                      <p:cBhvr>
                                        <p:cTn id="183" dur="1000" fill="hold"/>
                                        <p:tgtEl>
                                          <p:spTgt spid="463899"/>
                                        </p:tgtEl>
                                        <p:attrNameLst>
                                          <p:attrName>ppt_h</p:attrName>
                                        </p:attrNameLst>
                                      </p:cBhvr>
                                      <p:tavLst>
                                        <p:tav tm="0">
                                          <p:val>
                                            <p:fltVal val="0"/>
                                          </p:val>
                                        </p:tav>
                                        <p:tav tm="100000">
                                          <p:val>
                                            <p:strVal val="#ppt_h"/>
                                          </p:val>
                                        </p:tav>
                                      </p:tavLst>
                                    </p:anim>
                                    <p:anim calcmode="lin" valueType="num">
                                      <p:cBhvr>
                                        <p:cTn id="184" dur="1000" fill="hold"/>
                                        <p:tgtEl>
                                          <p:spTgt spid="463899"/>
                                        </p:tgtEl>
                                        <p:attrNameLst>
                                          <p:attrName>ppt_x</p:attrName>
                                        </p:attrNameLst>
                                      </p:cBhvr>
                                      <p:tavLst>
                                        <p:tav tm="0" fmla="#ppt_x+(cos(-2*pi*(1-$))*-#ppt_x-sin(-2*pi*(1-$))*(1-#ppt_y))*(1-$)">
                                          <p:val>
                                            <p:fltVal val="0"/>
                                          </p:val>
                                        </p:tav>
                                        <p:tav tm="100000">
                                          <p:val>
                                            <p:fltVal val="1"/>
                                          </p:val>
                                        </p:tav>
                                      </p:tavLst>
                                    </p:anim>
                                    <p:anim calcmode="lin" valueType="num">
                                      <p:cBhvr>
                                        <p:cTn id="185" dur="1000" fill="hold"/>
                                        <p:tgtEl>
                                          <p:spTgt spid="463899"/>
                                        </p:tgtEl>
                                        <p:attrNameLst>
                                          <p:attrName>ppt_y</p:attrName>
                                        </p:attrNameLst>
                                      </p:cBhvr>
                                      <p:tavLst>
                                        <p:tav tm="0" fmla="#ppt_y+(sin(-2*pi*(1-$))*-#ppt_x+cos(-2*pi*(1-$))*(1-#ppt_y))*(1-$)">
                                          <p:val>
                                            <p:fltVal val="0"/>
                                          </p:val>
                                        </p:tav>
                                        <p:tav tm="100000">
                                          <p:val>
                                            <p:fltVal val="1"/>
                                          </p:val>
                                        </p:tav>
                                      </p:tavLst>
                                    </p:anim>
                                  </p:childTnLst>
                                </p:cTn>
                              </p:par>
                            </p:childTnLst>
                          </p:cTn>
                        </p:par>
                        <p:par>
                          <p:cTn id="186" fill="hold" nodeType="afterGroup">
                            <p:stCondLst>
                              <p:cond delay="52000"/>
                            </p:stCondLst>
                            <p:childTnLst>
                              <p:par>
                                <p:cTn id="187" presetID="15" presetClass="entr" presetSubtype="0" fill="hold" nodeType="afterEffect">
                                  <p:stCondLst>
                                    <p:cond delay="1000"/>
                                  </p:stCondLst>
                                  <p:childTnLst>
                                    <p:set>
                                      <p:cBhvr>
                                        <p:cTn id="188" dur="1" fill="hold">
                                          <p:stCondLst>
                                            <p:cond delay="0"/>
                                          </p:stCondLst>
                                        </p:cTn>
                                        <p:tgtEl>
                                          <p:spTgt spid="463900"/>
                                        </p:tgtEl>
                                        <p:attrNameLst>
                                          <p:attrName>style.visibility</p:attrName>
                                        </p:attrNameLst>
                                      </p:cBhvr>
                                      <p:to>
                                        <p:strVal val="visible"/>
                                      </p:to>
                                    </p:set>
                                    <p:anim calcmode="lin" valueType="num">
                                      <p:cBhvr>
                                        <p:cTn id="189" dur="1000" fill="hold"/>
                                        <p:tgtEl>
                                          <p:spTgt spid="463900"/>
                                        </p:tgtEl>
                                        <p:attrNameLst>
                                          <p:attrName>ppt_w</p:attrName>
                                        </p:attrNameLst>
                                      </p:cBhvr>
                                      <p:tavLst>
                                        <p:tav tm="0">
                                          <p:val>
                                            <p:fltVal val="0"/>
                                          </p:val>
                                        </p:tav>
                                        <p:tav tm="100000">
                                          <p:val>
                                            <p:strVal val="#ppt_w"/>
                                          </p:val>
                                        </p:tav>
                                      </p:tavLst>
                                    </p:anim>
                                    <p:anim calcmode="lin" valueType="num">
                                      <p:cBhvr>
                                        <p:cTn id="190" dur="1000" fill="hold"/>
                                        <p:tgtEl>
                                          <p:spTgt spid="463900"/>
                                        </p:tgtEl>
                                        <p:attrNameLst>
                                          <p:attrName>ppt_h</p:attrName>
                                        </p:attrNameLst>
                                      </p:cBhvr>
                                      <p:tavLst>
                                        <p:tav tm="0">
                                          <p:val>
                                            <p:fltVal val="0"/>
                                          </p:val>
                                        </p:tav>
                                        <p:tav tm="100000">
                                          <p:val>
                                            <p:strVal val="#ppt_h"/>
                                          </p:val>
                                        </p:tav>
                                      </p:tavLst>
                                    </p:anim>
                                    <p:anim calcmode="lin" valueType="num">
                                      <p:cBhvr>
                                        <p:cTn id="191" dur="1000" fill="hold"/>
                                        <p:tgtEl>
                                          <p:spTgt spid="463900"/>
                                        </p:tgtEl>
                                        <p:attrNameLst>
                                          <p:attrName>ppt_x</p:attrName>
                                        </p:attrNameLst>
                                      </p:cBhvr>
                                      <p:tavLst>
                                        <p:tav tm="0" fmla="#ppt_x+(cos(-2*pi*(1-$))*-#ppt_x-sin(-2*pi*(1-$))*(1-#ppt_y))*(1-$)">
                                          <p:val>
                                            <p:fltVal val="0"/>
                                          </p:val>
                                        </p:tav>
                                        <p:tav tm="100000">
                                          <p:val>
                                            <p:fltVal val="1"/>
                                          </p:val>
                                        </p:tav>
                                      </p:tavLst>
                                    </p:anim>
                                    <p:anim calcmode="lin" valueType="num">
                                      <p:cBhvr>
                                        <p:cTn id="192" dur="1000" fill="hold"/>
                                        <p:tgtEl>
                                          <p:spTgt spid="463900"/>
                                        </p:tgtEl>
                                        <p:attrNameLst>
                                          <p:attrName>ppt_y</p:attrName>
                                        </p:attrNameLst>
                                      </p:cBhvr>
                                      <p:tavLst>
                                        <p:tav tm="0" fmla="#ppt_y+(sin(-2*pi*(1-$))*-#ppt_x+cos(-2*pi*(1-$))*(1-#ppt_y))*(1-$)">
                                          <p:val>
                                            <p:fltVal val="0"/>
                                          </p:val>
                                        </p:tav>
                                        <p:tav tm="100000">
                                          <p:val>
                                            <p:fltVal val="1"/>
                                          </p:val>
                                        </p:tav>
                                      </p:tavLst>
                                    </p:anim>
                                  </p:childTnLst>
                                </p:cTn>
                              </p:par>
                            </p:childTnLst>
                          </p:cTn>
                        </p:par>
                        <p:par>
                          <p:cTn id="193" fill="hold" nodeType="afterGroup">
                            <p:stCondLst>
                              <p:cond delay="54000"/>
                            </p:stCondLst>
                            <p:childTnLst>
                              <p:par>
                                <p:cTn id="194" presetID="15" presetClass="entr" presetSubtype="0" fill="hold" nodeType="afterEffect">
                                  <p:stCondLst>
                                    <p:cond delay="1000"/>
                                  </p:stCondLst>
                                  <p:childTnLst>
                                    <p:set>
                                      <p:cBhvr>
                                        <p:cTn id="195" dur="1" fill="hold">
                                          <p:stCondLst>
                                            <p:cond delay="0"/>
                                          </p:stCondLst>
                                        </p:cTn>
                                        <p:tgtEl>
                                          <p:spTgt spid="463903"/>
                                        </p:tgtEl>
                                        <p:attrNameLst>
                                          <p:attrName>style.visibility</p:attrName>
                                        </p:attrNameLst>
                                      </p:cBhvr>
                                      <p:to>
                                        <p:strVal val="visible"/>
                                      </p:to>
                                    </p:set>
                                    <p:anim calcmode="lin" valueType="num">
                                      <p:cBhvr>
                                        <p:cTn id="196" dur="1000" fill="hold"/>
                                        <p:tgtEl>
                                          <p:spTgt spid="463903"/>
                                        </p:tgtEl>
                                        <p:attrNameLst>
                                          <p:attrName>ppt_w</p:attrName>
                                        </p:attrNameLst>
                                      </p:cBhvr>
                                      <p:tavLst>
                                        <p:tav tm="0">
                                          <p:val>
                                            <p:fltVal val="0"/>
                                          </p:val>
                                        </p:tav>
                                        <p:tav tm="100000">
                                          <p:val>
                                            <p:strVal val="#ppt_w"/>
                                          </p:val>
                                        </p:tav>
                                      </p:tavLst>
                                    </p:anim>
                                    <p:anim calcmode="lin" valueType="num">
                                      <p:cBhvr>
                                        <p:cTn id="197" dur="1000" fill="hold"/>
                                        <p:tgtEl>
                                          <p:spTgt spid="463903"/>
                                        </p:tgtEl>
                                        <p:attrNameLst>
                                          <p:attrName>ppt_h</p:attrName>
                                        </p:attrNameLst>
                                      </p:cBhvr>
                                      <p:tavLst>
                                        <p:tav tm="0">
                                          <p:val>
                                            <p:fltVal val="0"/>
                                          </p:val>
                                        </p:tav>
                                        <p:tav tm="100000">
                                          <p:val>
                                            <p:strVal val="#ppt_h"/>
                                          </p:val>
                                        </p:tav>
                                      </p:tavLst>
                                    </p:anim>
                                    <p:anim calcmode="lin" valueType="num">
                                      <p:cBhvr>
                                        <p:cTn id="198" dur="1000" fill="hold"/>
                                        <p:tgtEl>
                                          <p:spTgt spid="463903"/>
                                        </p:tgtEl>
                                        <p:attrNameLst>
                                          <p:attrName>ppt_x</p:attrName>
                                        </p:attrNameLst>
                                      </p:cBhvr>
                                      <p:tavLst>
                                        <p:tav tm="0" fmla="#ppt_x+(cos(-2*pi*(1-$))*-#ppt_x-sin(-2*pi*(1-$))*(1-#ppt_y))*(1-$)">
                                          <p:val>
                                            <p:fltVal val="0"/>
                                          </p:val>
                                        </p:tav>
                                        <p:tav tm="100000">
                                          <p:val>
                                            <p:fltVal val="1"/>
                                          </p:val>
                                        </p:tav>
                                      </p:tavLst>
                                    </p:anim>
                                    <p:anim calcmode="lin" valueType="num">
                                      <p:cBhvr>
                                        <p:cTn id="199" dur="1000" fill="hold"/>
                                        <p:tgtEl>
                                          <p:spTgt spid="463903"/>
                                        </p:tgtEl>
                                        <p:attrNameLst>
                                          <p:attrName>ppt_y</p:attrName>
                                        </p:attrNameLst>
                                      </p:cBhvr>
                                      <p:tavLst>
                                        <p:tav tm="0" fmla="#ppt_y+(sin(-2*pi*(1-$))*-#ppt_x+cos(-2*pi*(1-$))*(1-#ppt_y))*(1-$)">
                                          <p:val>
                                            <p:fltVal val="0"/>
                                          </p:val>
                                        </p:tav>
                                        <p:tav tm="100000">
                                          <p:val>
                                            <p:fltVal val="1"/>
                                          </p:val>
                                        </p:tav>
                                      </p:tavLst>
                                    </p:anim>
                                  </p:childTnLst>
                                </p:cTn>
                              </p:par>
                            </p:childTnLst>
                          </p:cTn>
                        </p:par>
                        <p:par>
                          <p:cTn id="200" fill="hold" nodeType="afterGroup">
                            <p:stCondLst>
                              <p:cond delay="56000"/>
                            </p:stCondLst>
                            <p:childTnLst>
                              <p:par>
                                <p:cTn id="201" presetID="15" presetClass="entr" presetSubtype="0" fill="hold" nodeType="afterEffect">
                                  <p:stCondLst>
                                    <p:cond delay="1000"/>
                                  </p:stCondLst>
                                  <p:childTnLst>
                                    <p:set>
                                      <p:cBhvr>
                                        <p:cTn id="202" dur="1" fill="hold">
                                          <p:stCondLst>
                                            <p:cond delay="0"/>
                                          </p:stCondLst>
                                        </p:cTn>
                                        <p:tgtEl>
                                          <p:spTgt spid="463904"/>
                                        </p:tgtEl>
                                        <p:attrNameLst>
                                          <p:attrName>style.visibility</p:attrName>
                                        </p:attrNameLst>
                                      </p:cBhvr>
                                      <p:to>
                                        <p:strVal val="visible"/>
                                      </p:to>
                                    </p:set>
                                    <p:anim calcmode="lin" valueType="num">
                                      <p:cBhvr>
                                        <p:cTn id="203" dur="1000" fill="hold"/>
                                        <p:tgtEl>
                                          <p:spTgt spid="463904"/>
                                        </p:tgtEl>
                                        <p:attrNameLst>
                                          <p:attrName>ppt_w</p:attrName>
                                        </p:attrNameLst>
                                      </p:cBhvr>
                                      <p:tavLst>
                                        <p:tav tm="0">
                                          <p:val>
                                            <p:fltVal val="0"/>
                                          </p:val>
                                        </p:tav>
                                        <p:tav tm="100000">
                                          <p:val>
                                            <p:strVal val="#ppt_w"/>
                                          </p:val>
                                        </p:tav>
                                      </p:tavLst>
                                    </p:anim>
                                    <p:anim calcmode="lin" valueType="num">
                                      <p:cBhvr>
                                        <p:cTn id="204" dur="1000" fill="hold"/>
                                        <p:tgtEl>
                                          <p:spTgt spid="463904"/>
                                        </p:tgtEl>
                                        <p:attrNameLst>
                                          <p:attrName>ppt_h</p:attrName>
                                        </p:attrNameLst>
                                      </p:cBhvr>
                                      <p:tavLst>
                                        <p:tav tm="0">
                                          <p:val>
                                            <p:fltVal val="0"/>
                                          </p:val>
                                        </p:tav>
                                        <p:tav tm="100000">
                                          <p:val>
                                            <p:strVal val="#ppt_h"/>
                                          </p:val>
                                        </p:tav>
                                      </p:tavLst>
                                    </p:anim>
                                    <p:anim calcmode="lin" valueType="num">
                                      <p:cBhvr>
                                        <p:cTn id="205" dur="1000" fill="hold"/>
                                        <p:tgtEl>
                                          <p:spTgt spid="463904"/>
                                        </p:tgtEl>
                                        <p:attrNameLst>
                                          <p:attrName>ppt_x</p:attrName>
                                        </p:attrNameLst>
                                      </p:cBhvr>
                                      <p:tavLst>
                                        <p:tav tm="0" fmla="#ppt_x+(cos(-2*pi*(1-$))*-#ppt_x-sin(-2*pi*(1-$))*(1-#ppt_y))*(1-$)">
                                          <p:val>
                                            <p:fltVal val="0"/>
                                          </p:val>
                                        </p:tav>
                                        <p:tav tm="100000">
                                          <p:val>
                                            <p:fltVal val="1"/>
                                          </p:val>
                                        </p:tav>
                                      </p:tavLst>
                                    </p:anim>
                                    <p:anim calcmode="lin" valueType="num">
                                      <p:cBhvr>
                                        <p:cTn id="206" dur="1000" fill="hold"/>
                                        <p:tgtEl>
                                          <p:spTgt spid="463904"/>
                                        </p:tgtEl>
                                        <p:attrNameLst>
                                          <p:attrName>ppt_y</p:attrName>
                                        </p:attrNameLst>
                                      </p:cBhvr>
                                      <p:tavLst>
                                        <p:tav tm="0" fmla="#ppt_y+(sin(-2*pi*(1-$))*-#ppt_x+cos(-2*pi*(1-$))*(1-#ppt_y))*(1-$)">
                                          <p:val>
                                            <p:fltVal val="0"/>
                                          </p:val>
                                        </p:tav>
                                        <p:tav tm="100000">
                                          <p:val>
                                            <p:fltVal val="1"/>
                                          </p:val>
                                        </p:tav>
                                      </p:tavLst>
                                    </p:anim>
                                  </p:childTnLst>
                                </p:cTn>
                              </p:par>
                            </p:childTnLst>
                          </p:cTn>
                        </p:par>
                        <p:par>
                          <p:cTn id="207" fill="hold" nodeType="afterGroup">
                            <p:stCondLst>
                              <p:cond delay="58000"/>
                            </p:stCondLst>
                            <p:childTnLst>
                              <p:par>
                                <p:cTn id="208" presetID="15" presetClass="entr" presetSubtype="0" fill="hold" nodeType="afterEffect">
                                  <p:stCondLst>
                                    <p:cond delay="1000"/>
                                  </p:stCondLst>
                                  <p:childTnLst>
                                    <p:set>
                                      <p:cBhvr>
                                        <p:cTn id="209" dur="1" fill="hold">
                                          <p:stCondLst>
                                            <p:cond delay="0"/>
                                          </p:stCondLst>
                                        </p:cTn>
                                        <p:tgtEl>
                                          <p:spTgt spid="463905"/>
                                        </p:tgtEl>
                                        <p:attrNameLst>
                                          <p:attrName>style.visibility</p:attrName>
                                        </p:attrNameLst>
                                      </p:cBhvr>
                                      <p:to>
                                        <p:strVal val="visible"/>
                                      </p:to>
                                    </p:set>
                                    <p:anim calcmode="lin" valueType="num">
                                      <p:cBhvr>
                                        <p:cTn id="210" dur="1000" fill="hold"/>
                                        <p:tgtEl>
                                          <p:spTgt spid="463905"/>
                                        </p:tgtEl>
                                        <p:attrNameLst>
                                          <p:attrName>ppt_w</p:attrName>
                                        </p:attrNameLst>
                                      </p:cBhvr>
                                      <p:tavLst>
                                        <p:tav tm="0">
                                          <p:val>
                                            <p:fltVal val="0"/>
                                          </p:val>
                                        </p:tav>
                                        <p:tav tm="100000">
                                          <p:val>
                                            <p:strVal val="#ppt_w"/>
                                          </p:val>
                                        </p:tav>
                                      </p:tavLst>
                                    </p:anim>
                                    <p:anim calcmode="lin" valueType="num">
                                      <p:cBhvr>
                                        <p:cTn id="211" dur="1000" fill="hold"/>
                                        <p:tgtEl>
                                          <p:spTgt spid="463905"/>
                                        </p:tgtEl>
                                        <p:attrNameLst>
                                          <p:attrName>ppt_h</p:attrName>
                                        </p:attrNameLst>
                                      </p:cBhvr>
                                      <p:tavLst>
                                        <p:tav tm="0">
                                          <p:val>
                                            <p:fltVal val="0"/>
                                          </p:val>
                                        </p:tav>
                                        <p:tav tm="100000">
                                          <p:val>
                                            <p:strVal val="#ppt_h"/>
                                          </p:val>
                                        </p:tav>
                                      </p:tavLst>
                                    </p:anim>
                                    <p:anim calcmode="lin" valueType="num">
                                      <p:cBhvr>
                                        <p:cTn id="212" dur="1000" fill="hold"/>
                                        <p:tgtEl>
                                          <p:spTgt spid="463905"/>
                                        </p:tgtEl>
                                        <p:attrNameLst>
                                          <p:attrName>ppt_x</p:attrName>
                                        </p:attrNameLst>
                                      </p:cBhvr>
                                      <p:tavLst>
                                        <p:tav tm="0" fmla="#ppt_x+(cos(-2*pi*(1-$))*-#ppt_x-sin(-2*pi*(1-$))*(1-#ppt_y))*(1-$)">
                                          <p:val>
                                            <p:fltVal val="0"/>
                                          </p:val>
                                        </p:tav>
                                        <p:tav tm="100000">
                                          <p:val>
                                            <p:fltVal val="1"/>
                                          </p:val>
                                        </p:tav>
                                      </p:tavLst>
                                    </p:anim>
                                    <p:anim calcmode="lin" valueType="num">
                                      <p:cBhvr>
                                        <p:cTn id="213" dur="1000" fill="hold"/>
                                        <p:tgtEl>
                                          <p:spTgt spid="463905"/>
                                        </p:tgtEl>
                                        <p:attrNameLst>
                                          <p:attrName>ppt_y</p:attrName>
                                        </p:attrNameLst>
                                      </p:cBhvr>
                                      <p:tavLst>
                                        <p:tav tm="0" fmla="#ppt_y+(sin(-2*pi*(1-$))*-#ppt_x+cos(-2*pi*(1-$))*(1-#ppt_y))*(1-$)">
                                          <p:val>
                                            <p:fltVal val="0"/>
                                          </p:val>
                                        </p:tav>
                                        <p:tav tm="100000">
                                          <p:val>
                                            <p:fltVal val="1"/>
                                          </p:val>
                                        </p:tav>
                                      </p:tavLst>
                                    </p:anim>
                                  </p:childTnLst>
                                </p:cTn>
                              </p:par>
                            </p:childTnLst>
                          </p:cTn>
                        </p:par>
                        <p:par>
                          <p:cTn id="214" fill="hold" nodeType="afterGroup">
                            <p:stCondLst>
                              <p:cond delay="60000"/>
                            </p:stCondLst>
                            <p:childTnLst>
                              <p:par>
                                <p:cTn id="215" presetID="15" presetClass="entr" presetSubtype="0" fill="hold" nodeType="afterEffect">
                                  <p:stCondLst>
                                    <p:cond delay="1000"/>
                                  </p:stCondLst>
                                  <p:childTnLst>
                                    <p:set>
                                      <p:cBhvr>
                                        <p:cTn id="216" dur="1" fill="hold">
                                          <p:stCondLst>
                                            <p:cond delay="0"/>
                                          </p:stCondLst>
                                        </p:cTn>
                                        <p:tgtEl>
                                          <p:spTgt spid="463907"/>
                                        </p:tgtEl>
                                        <p:attrNameLst>
                                          <p:attrName>style.visibility</p:attrName>
                                        </p:attrNameLst>
                                      </p:cBhvr>
                                      <p:to>
                                        <p:strVal val="visible"/>
                                      </p:to>
                                    </p:set>
                                    <p:anim calcmode="lin" valueType="num">
                                      <p:cBhvr>
                                        <p:cTn id="217" dur="1000" fill="hold"/>
                                        <p:tgtEl>
                                          <p:spTgt spid="463907"/>
                                        </p:tgtEl>
                                        <p:attrNameLst>
                                          <p:attrName>ppt_w</p:attrName>
                                        </p:attrNameLst>
                                      </p:cBhvr>
                                      <p:tavLst>
                                        <p:tav tm="0">
                                          <p:val>
                                            <p:fltVal val="0"/>
                                          </p:val>
                                        </p:tav>
                                        <p:tav tm="100000">
                                          <p:val>
                                            <p:strVal val="#ppt_w"/>
                                          </p:val>
                                        </p:tav>
                                      </p:tavLst>
                                    </p:anim>
                                    <p:anim calcmode="lin" valueType="num">
                                      <p:cBhvr>
                                        <p:cTn id="218" dur="1000" fill="hold"/>
                                        <p:tgtEl>
                                          <p:spTgt spid="463907"/>
                                        </p:tgtEl>
                                        <p:attrNameLst>
                                          <p:attrName>ppt_h</p:attrName>
                                        </p:attrNameLst>
                                      </p:cBhvr>
                                      <p:tavLst>
                                        <p:tav tm="0">
                                          <p:val>
                                            <p:fltVal val="0"/>
                                          </p:val>
                                        </p:tav>
                                        <p:tav tm="100000">
                                          <p:val>
                                            <p:strVal val="#ppt_h"/>
                                          </p:val>
                                        </p:tav>
                                      </p:tavLst>
                                    </p:anim>
                                    <p:anim calcmode="lin" valueType="num">
                                      <p:cBhvr>
                                        <p:cTn id="219" dur="1000" fill="hold"/>
                                        <p:tgtEl>
                                          <p:spTgt spid="463907"/>
                                        </p:tgtEl>
                                        <p:attrNameLst>
                                          <p:attrName>ppt_x</p:attrName>
                                        </p:attrNameLst>
                                      </p:cBhvr>
                                      <p:tavLst>
                                        <p:tav tm="0" fmla="#ppt_x+(cos(-2*pi*(1-$))*-#ppt_x-sin(-2*pi*(1-$))*(1-#ppt_y))*(1-$)">
                                          <p:val>
                                            <p:fltVal val="0"/>
                                          </p:val>
                                        </p:tav>
                                        <p:tav tm="100000">
                                          <p:val>
                                            <p:fltVal val="1"/>
                                          </p:val>
                                        </p:tav>
                                      </p:tavLst>
                                    </p:anim>
                                    <p:anim calcmode="lin" valueType="num">
                                      <p:cBhvr>
                                        <p:cTn id="220" dur="1000" fill="hold"/>
                                        <p:tgtEl>
                                          <p:spTgt spid="463907"/>
                                        </p:tgtEl>
                                        <p:attrNameLst>
                                          <p:attrName>ppt_y</p:attrName>
                                        </p:attrNameLst>
                                      </p:cBhvr>
                                      <p:tavLst>
                                        <p:tav tm="0" fmla="#ppt_y+(sin(-2*pi*(1-$))*-#ppt_x+cos(-2*pi*(1-$))*(1-#ppt_y))*(1-$)">
                                          <p:val>
                                            <p:fltVal val="0"/>
                                          </p:val>
                                        </p:tav>
                                        <p:tav tm="100000">
                                          <p:val>
                                            <p:fltVal val="1"/>
                                          </p:val>
                                        </p:tav>
                                      </p:tavLst>
                                    </p:anim>
                                  </p:childTnLst>
                                </p:cTn>
                              </p:par>
                            </p:childTnLst>
                          </p:cTn>
                        </p:par>
                        <p:par>
                          <p:cTn id="221" fill="hold" nodeType="afterGroup">
                            <p:stCondLst>
                              <p:cond delay="62000"/>
                            </p:stCondLst>
                            <p:childTnLst>
                              <p:par>
                                <p:cTn id="222" presetID="15" presetClass="entr" presetSubtype="0" fill="hold" nodeType="afterEffect">
                                  <p:stCondLst>
                                    <p:cond delay="1000"/>
                                  </p:stCondLst>
                                  <p:childTnLst>
                                    <p:set>
                                      <p:cBhvr>
                                        <p:cTn id="223" dur="1" fill="hold">
                                          <p:stCondLst>
                                            <p:cond delay="0"/>
                                          </p:stCondLst>
                                        </p:cTn>
                                        <p:tgtEl>
                                          <p:spTgt spid="463906"/>
                                        </p:tgtEl>
                                        <p:attrNameLst>
                                          <p:attrName>style.visibility</p:attrName>
                                        </p:attrNameLst>
                                      </p:cBhvr>
                                      <p:to>
                                        <p:strVal val="visible"/>
                                      </p:to>
                                    </p:set>
                                    <p:anim calcmode="lin" valueType="num">
                                      <p:cBhvr>
                                        <p:cTn id="224" dur="1000" fill="hold"/>
                                        <p:tgtEl>
                                          <p:spTgt spid="463906"/>
                                        </p:tgtEl>
                                        <p:attrNameLst>
                                          <p:attrName>ppt_w</p:attrName>
                                        </p:attrNameLst>
                                      </p:cBhvr>
                                      <p:tavLst>
                                        <p:tav tm="0">
                                          <p:val>
                                            <p:fltVal val="0"/>
                                          </p:val>
                                        </p:tav>
                                        <p:tav tm="100000">
                                          <p:val>
                                            <p:strVal val="#ppt_w"/>
                                          </p:val>
                                        </p:tav>
                                      </p:tavLst>
                                    </p:anim>
                                    <p:anim calcmode="lin" valueType="num">
                                      <p:cBhvr>
                                        <p:cTn id="225" dur="1000" fill="hold"/>
                                        <p:tgtEl>
                                          <p:spTgt spid="463906"/>
                                        </p:tgtEl>
                                        <p:attrNameLst>
                                          <p:attrName>ppt_h</p:attrName>
                                        </p:attrNameLst>
                                      </p:cBhvr>
                                      <p:tavLst>
                                        <p:tav tm="0">
                                          <p:val>
                                            <p:fltVal val="0"/>
                                          </p:val>
                                        </p:tav>
                                        <p:tav tm="100000">
                                          <p:val>
                                            <p:strVal val="#ppt_h"/>
                                          </p:val>
                                        </p:tav>
                                      </p:tavLst>
                                    </p:anim>
                                    <p:anim calcmode="lin" valueType="num">
                                      <p:cBhvr>
                                        <p:cTn id="226" dur="1000" fill="hold"/>
                                        <p:tgtEl>
                                          <p:spTgt spid="463906"/>
                                        </p:tgtEl>
                                        <p:attrNameLst>
                                          <p:attrName>ppt_x</p:attrName>
                                        </p:attrNameLst>
                                      </p:cBhvr>
                                      <p:tavLst>
                                        <p:tav tm="0" fmla="#ppt_x+(cos(-2*pi*(1-$))*-#ppt_x-sin(-2*pi*(1-$))*(1-#ppt_y))*(1-$)">
                                          <p:val>
                                            <p:fltVal val="0"/>
                                          </p:val>
                                        </p:tav>
                                        <p:tav tm="100000">
                                          <p:val>
                                            <p:fltVal val="1"/>
                                          </p:val>
                                        </p:tav>
                                      </p:tavLst>
                                    </p:anim>
                                    <p:anim calcmode="lin" valueType="num">
                                      <p:cBhvr>
                                        <p:cTn id="227" dur="1000" fill="hold"/>
                                        <p:tgtEl>
                                          <p:spTgt spid="463906"/>
                                        </p:tgtEl>
                                        <p:attrNameLst>
                                          <p:attrName>ppt_y</p:attrName>
                                        </p:attrNameLst>
                                      </p:cBhvr>
                                      <p:tavLst>
                                        <p:tav tm="0" fmla="#ppt_y+(sin(-2*pi*(1-$))*-#ppt_x+cos(-2*pi*(1-$))*(1-#ppt_y))*(1-$)">
                                          <p:val>
                                            <p:fltVal val="0"/>
                                          </p:val>
                                        </p:tav>
                                        <p:tav tm="100000">
                                          <p:val>
                                            <p:fltVal val="1"/>
                                          </p:val>
                                        </p:tav>
                                      </p:tavLst>
                                    </p:anim>
                                  </p:childTnLst>
                                </p:cTn>
                              </p:par>
                            </p:childTnLst>
                          </p:cTn>
                        </p:par>
                        <p:par>
                          <p:cTn id="228" fill="hold" nodeType="afterGroup">
                            <p:stCondLst>
                              <p:cond delay="64000"/>
                            </p:stCondLst>
                            <p:childTnLst>
                              <p:par>
                                <p:cTn id="229" presetID="15" presetClass="entr" presetSubtype="0" fill="hold" nodeType="afterEffect">
                                  <p:stCondLst>
                                    <p:cond delay="1000"/>
                                  </p:stCondLst>
                                  <p:childTnLst>
                                    <p:set>
                                      <p:cBhvr>
                                        <p:cTn id="230" dur="1" fill="hold">
                                          <p:stCondLst>
                                            <p:cond delay="0"/>
                                          </p:stCondLst>
                                        </p:cTn>
                                        <p:tgtEl>
                                          <p:spTgt spid="463908"/>
                                        </p:tgtEl>
                                        <p:attrNameLst>
                                          <p:attrName>style.visibility</p:attrName>
                                        </p:attrNameLst>
                                      </p:cBhvr>
                                      <p:to>
                                        <p:strVal val="visible"/>
                                      </p:to>
                                    </p:set>
                                    <p:anim calcmode="lin" valueType="num">
                                      <p:cBhvr>
                                        <p:cTn id="231" dur="1000" fill="hold"/>
                                        <p:tgtEl>
                                          <p:spTgt spid="463908"/>
                                        </p:tgtEl>
                                        <p:attrNameLst>
                                          <p:attrName>ppt_w</p:attrName>
                                        </p:attrNameLst>
                                      </p:cBhvr>
                                      <p:tavLst>
                                        <p:tav tm="0">
                                          <p:val>
                                            <p:fltVal val="0"/>
                                          </p:val>
                                        </p:tav>
                                        <p:tav tm="100000">
                                          <p:val>
                                            <p:strVal val="#ppt_w"/>
                                          </p:val>
                                        </p:tav>
                                      </p:tavLst>
                                    </p:anim>
                                    <p:anim calcmode="lin" valueType="num">
                                      <p:cBhvr>
                                        <p:cTn id="232" dur="1000" fill="hold"/>
                                        <p:tgtEl>
                                          <p:spTgt spid="463908"/>
                                        </p:tgtEl>
                                        <p:attrNameLst>
                                          <p:attrName>ppt_h</p:attrName>
                                        </p:attrNameLst>
                                      </p:cBhvr>
                                      <p:tavLst>
                                        <p:tav tm="0">
                                          <p:val>
                                            <p:fltVal val="0"/>
                                          </p:val>
                                        </p:tav>
                                        <p:tav tm="100000">
                                          <p:val>
                                            <p:strVal val="#ppt_h"/>
                                          </p:val>
                                        </p:tav>
                                      </p:tavLst>
                                    </p:anim>
                                    <p:anim calcmode="lin" valueType="num">
                                      <p:cBhvr>
                                        <p:cTn id="233" dur="1000" fill="hold"/>
                                        <p:tgtEl>
                                          <p:spTgt spid="463908"/>
                                        </p:tgtEl>
                                        <p:attrNameLst>
                                          <p:attrName>ppt_x</p:attrName>
                                        </p:attrNameLst>
                                      </p:cBhvr>
                                      <p:tavLst>
                                        <p:tav tm="0" fmla="#ppt_x+(cos(-2*pi*(1-$))*-#ppt_x-sin(-2*pi*(1-$))*(1-#ppt_y))*(1-$)">
                                          <p:val>
                                            <p:fltVal val="0"/>
                                          </p:val>
                                        </p:tav>
                                        <p:tav tm="100000">
                                          <p:val>
                                            <p:fltVal val="1"/>
                                          </p:val>
                                        </p:tav>
                                      </p:tavLst>
                                    </p:anim>
                                    <p:anim calcmode="lin" valueType="num">
                                      <p:cBhvr>
                                        <p:cTn id="234" dur="1000" fill="hold"/>
                                        <p:tgtEl>
                                          <p:spTgt spid="463908"/>
                                        </p:tgtEl>
                                        <p:attrNameLst>
                                          <p:attrName>ppt_y</p:attrName>
                                        </p:attrNameLst>
                                      </p:cBhvr>
                                      <p:tavLst>
                                        <p:tav tm="0" fmla="#ppt_y+(sin(-2*pi*(1-$))*-#ppt_x+cos(-2*pi*(1-$))*(1-#ppt_y))*(1-$)">
                                          <p:val>
                                            <p:fltVal val="0"/>
                                          </p:val>
                                        </p:tav>
                                        <p:tav tm="100000">
                                          <p:val>
                                            <p:fltVal val="1"/>
                                          </p:val>
                                        </p:tav>
                                      </p:tavLst>
                                    </p:anim>
                                  </p:childTnLst>
                                </p:cTn>
                              </p:par>
                            </p:childTnLst>
                          </p:cTn>
                        </p:par>
                        <p:par>
                          <p:cTn id="235" fill="hold" nodeType="afterGroup">
                            <p:stCondLst>
                              <p:cond delay="66000"/>
                            </p:stCondLst>
                            <p:childTnLst>
                              <p:par>
                                <p:cTn id="236" presetID="15" presetClass="entr" presetSubtype="0" fill="hold" nodeType="afterEffect">
                                  <p:stCondLst>
                                    <p:cond delay="1000"/>
                                  </p:stCondLst>
                                  <p:childTnLst>
                                    <p:set>
                                      <p:cBhvr>
                                        <p:cTn id="237" dur="1" fill="hold">
                                          <p:stCondLst>
                                            <p:cond delay="0"/>
                                          </p:stCondLst>
                                        </p:cTn>
                                        <p:tgtEl>
                                          <p:spTgt spid="463909"/>
                                        </p:tgtEl>
                                        <p:attrNameLst>
                                          <p:attrName>style.visibility</p:attrName>
                                        </p:attrNameLst>
                                      </p:cBhvr>
                                      <p:to>
                                        <p:strVal val="visible"/>
                                      </p:to>
                                    </p:set>
                                    <p:anim calcmode="lin" valueType="num">
                                      <p:cBhvr>
                                        <p:cTn id="238" dur="1000" fill="hold"/>
                                        <p:tgtEl>
                                          <p:spTgt spid="463909"/>
                                        </p:tgtEl>
                                        <p:attrNameLst>
                                          <p:attrName>ppt_w</p:attrName>
                                        </p:attrNameLst>
                                      </p:cBhvr>
                                      <p:tavLst>
                                        <p:tav tm="0">
                                          <p:val>
                                            <p:fltVal val="0"/>
                                          </p:val>
                                        </p:tav>
                                        <p:tav tm="100000">
                                          <p:val>
                                            <p:strVal val="#ppt_w"/>
                                          </p:val>
                                        </p:tav>
                                      </p:tavLst>
                                    </p:anim>
                                    <p:anim calcmode="lin" valueType="num">
                                      <p:cBhvr>
                                        <p:cTn id="239" dur="1000" fill="hold"/>
                                        <p:tgtEl>
                                          <p:spTgt spid="463909"/>
                                        </p:tgtEl>
                                        <p:attrNameLst>
                                          <p:attrName>ppt_h</p:attrName>
                                        </p:attrNameLst>
                                      </p:cBhvr>
                                      <p:tavLst>
                                        <p:tav tm="0">
                                          <p:val>
                                            <p:fltVal val="0"/>
                                          </p:val>
                                        </p:tav>
                                        <p:tav tm="100000">
                                          <p:val>
                                            <p:strVal val="#ppt_h"/>
                                          </p:val>
                                        </p:tav>
                                      </p:tavLst>
                                    </p:anim>
                                    <p:anim calcmode="lin" valueType="num">
                                      <p:cBhvr>
                                        <p:cTn id="240" dur="1000" fill="hold"/>
                                        <p:tgtEl>
                                          <p:spTgt spid="463909"/>
                                        </p:tgtEl>
                                        <p:attrNameLst>
                                          <p:attrName>ppt_x</p:attrName>
                                        </p:attrNameLst>
                                      </p:cBhvr>
                                      <p:tavLst>
                                        <p:tav tm="0" fmla="#ppt_x+(cos(-2*pi*(1-$))*-#ppt_x-sin(-2*pi*(1-$))*(1-#ppt_y))*(1-$)">
                                          <p:val>
                                            <p:fltVal val="0"/>
                                          </p:val>
                                        </p:tav>
                                        <p:tav tm="100000">
                                          <p:val>
                                            <p:fltVal val="1"/>
                                          </p:val>
                                        </p:tav>
                                      </p:tavLst>
                                    </p:anim>
                                    <p:anim calcmode="lin" valueType="num">
                                      <p:cBhvr>
                                        <p:cTn id="241" dur="1000" fill="hold"/>
                                        <p:tgtEl>
                                          <p:spTgt spid="463909"/>
                                        </p:tgtEl>
                                        <p:attrNameLst>
                                          <p:attrName>ppt_y</p:attrName>
                                        </p:attrNameLst>
                                      </p:cBhvr>
                                      <p:tavLst>
                                        <p:tav tm="0" fmla="#ppt_y+(sin(-2*pi*(1-$))*-#ppt_x+cos(-2*pi*(1-$))*(1-#ppt_y))*(1-$)">
                                          <p:val>
                                            <p:fltVal val="0"/>
                                          </p:val>
                                        </p:tav>
                                        <p:tav tm="100000">
                                          <p:val>
                                            <p:fltVal val="1"/>
                                          </p:val>
                                        </p:tav>
                                      </p:tavLst>
                                    </p:anim>
                                  </p:childTnLst>
                                </p:cTn>
                              </p:par>
                            </p:childTnLst>
                          </p:cTn>
                        </p:par>
                        <p:par>
                          <p:cTn id="242" fill="hold" nodeType="afterGroup">
                            <p:stCondLst>
                              <p:cond delay="68000"/>
                            </p:stCondLst>
                            <p:childTnLst>
                              <p:par>
                                <p:cTn id="243" presetID="15" presetClass="entr" presetSubtype="0" fill="hold" nodeType="afterEffect">
                                  <p:stCondLst>
                                    <p:cond delay="1000"/>
                                  </p:stCondLst>
                                  <p:childTnLst>
                                    <p:set>
                                      <p:cBhvr>
                                        <p:cTn id="244" dur="1" fill="hold">
                                          <p:stCondLst>
                                            <p:cond delay="0"/>
                                          </p:stCondLst>
                                        </p:cTn>
                                        <p:tgtEl>
                                          <p:spTgt spid="463910"/>
                                        </p:tgtEl>
                                        <p:attrNameLst>
                                          <p:attrName>style.visibility</p:attrName>
                                        </p:attrNameLst>
                                      </p:cBhvr>
                                      <p:to>
                                        <p:strVal val="visible"/>
                                      </p:to>
                                    </p:set>
                                    <p:anim calcmode="lin" valueType="num">
                                      <p:cBhvr>
                                        <p:cTn id="245" dur="1000" fill="hold"/>
                                        <p:tgtEl>
                                          <p:spTgt spid="463910"/>
                                        </p:tgtEl>
                                        <p:attrNameLst>
                                          <p:attrName>ppt_w</p:attrName>
                                        </p:attrNameLst>
                                      </p:cBhvr>
                                      <p:tavLst>
                                        <p:tav tm="0">
                                          <p:val>
                                            <p:fltVal val="0"/>
                                          </p:val>
                                        </p:tav>
                                        <p:tav tm="100000">
                                          <p:val>
                                            <p:strVal val="#ppt_w"/>
                                          </p:val>
                                        </p:tav>
                                      </p:tavLst>
                                    </p:anim>
                                    <p:anim calcmode="lin" valueType="num">
                                      <p:cBhvr>
                                        <p:cTn id="246" dur="1000" fill="hold"/>
                                        <p:tgtEl>
                                          <p:spTgt spid="463910"/>
                                        </p:tgtEl>
                                        <p:attrNameLst>
                                          <p:attrName>ppt_h</p:attrName>
                                        </p:attrNameLst>
                                      </p:cBhvr>
                                      <p:tavLst>
                                        <p:tav tm="0">
                                          <p:val>
                                            <p:fltVal val="0"/>
                                          </p:val>
                                        </p:tav>
                                        <p:tav tm="100000">
                                          <p:val>
                                            <p:strVal val="#ppt_h"/>
                                          </p:val>
                                        </p:tav>
                                      </p:tavLst>
                                    </p:anim>
                                    <p:anim calcmode="lin" valueType="num">
                                      <p:cBhvr>
                                        <p:cTn id="247" dur="1000" fill="hold"/>
                                        <p:tgtEl>
                                          <p:spTgt spid="463910"/>
                                        </p:tgtEl>
                                        <p:attrNameLst>
                                          <p:attrName>ppt_x</p:attrName>
                                        </p:attrNameLst>
                                      </p:cBhvr>
                                      <p:tavLst>
                                        <p:tav tm="0" fmla="#ppt_x+(cos(-2*pi*(1-$))*-#ppt_x-sin(-2*pi*(1-$))*(1-#ppt_y))*(1-$)">
                                          <p:val>
                                            <p:fltVal val="0"/>
                                          </p:val>
                                        </p:tav>
                                        <p:tav tm="100000">
                                          <p:val>
                                            <p:fltVal val="1"/>
                                          </p:val>
                                        </p:tav>
                                      </p:tavLst>
                                    </p:anim>
                                    <p:anim calcmode="lin" valueType="num">
                                      <p:cBhvr>
                                        <p:cTn id="248" dur="1000" fill="hold"/>
                                        <p:tgtEl>
                                          <p:spTgt spid="463910"/>
                                        </p:tgtEl>
                                        <p:attrNameLst>
                                          <p:attrName>ppt_y</p:attrName>
                                        </p:attrNameLst>
                                      </p:cBhvr>
                                      <p:tavLst>
                                        <p:tav tm="0" fmla="#ppt_y+(sin(-2*pi*(1-$))*-#ppt_x+cos(-2*pi*(1-$))*(1-#ppt_y))*(1-$)">
                                          <p:val>
                                            <p:fltVal val="0"/>
                                          </p:val>
                                        </p:tav>
                                        <p:tav tm="100000">
                                          <p:val>
                                            <p:fltVal val="1"/>
                                          </p:val>
                                        </p:tav>
                                      </p:tavLst>
                                    </p:anim>
                                  </p:childTnLst>
                                </p:cTn>
                              </p:par>
                            </p:childTnLst>
                          </p:cTn>
                        </p:par>
                        <p:par>
                          <p:cTn id="249" fill="hold" nodeType="afterGroup">
                            <p:stCondLst>
                              <p:cond delay="70000"/>
                            </p:stCondLst>
                            <p:childTnLst>
                              <p:par>
                                <p:cTn id="250" presetID="15" presetClass="entr" presetSubtype="0" fill="hold" nodeType="afterEffect">
                                  <p:stCondLst>
                                    <p:cond delay="1000"/>
                                  </p:stCondLst>
                                  <p:childTnLst>
                                    <p:set>
                                      <p:cBhvr>
                                        <p:cTn id="251" dur="1" fill="hold">
                                          <p:stCondLst>
                                            <p:cond delay="0"/>
                                          </p:stCondLst>
                                        </p:cTn>
                                        <p:tgtEl>
                                          <p:spTgt spid="463912"/>
                                        </p:tgtEl>
                                        <p:attrNameLst>
                                          <p:attrName>style.visibility</p:attrName>
                                        </p:attrNameLst>
                                      </p:cBhvr>
                                      <p:to>
                                        <p:strVal val="visible"/>
                                      </p:to>
                                    </p:set>
                                    <p:anim calcmode="lin" valueType="num">
                                      <p:cBhvr>
                                        <p:cTn id="252" dur="1000" fill="hold"/>
                                        <p:tgtEl>
                                          <p:spTgt spid="463912"/>
                                        </p:tgtEl>
                                        <p:attrNameLst>
                                          <p:attrName>ppt_w</p:attrName>
                                        </p:attrNameLst>
                                      </p:cBhvr>
                                      <p:tavLst>
                                        <p:tav tm="0">
                                          <p:val>
                                            <p:fltVal val="0"/>
                                          </p:val>
                                        </p:tav>
                                        <p:tav tm="100000">
                                          <p:val>
                                            <p:strVal val="#ppt_w"/>
                                          </p:val>
                                        </p:tav>
                                      </p:tavLst>
                                    </p:anim>
                                    <p:anim calcmode="lin" valueType="num">
                                      <p:cBhvr>
                                        <p:cTn id="253" dur="1000" fill="hold"/>
                                        <p:tgtEl>
                                          <p:spTgt spid="463912"/>
                                        </p:tgtEl>
                                        <p:attrNameLst>
                                          <p:attrName>ppt_h</p:attrName>
                                        </p:attrNameLst>
                                      </p:cBhvr>
                                      <p:tavLst>
                                        <p:tav tm="0">
                                          <p:val>
                                            <p:fltVal val="0"/>
                                          </p:val>
                                        </p:tav>
                                        <p:tav tm="100000">
                                          <p:val>
                                            <p:strVal val="#ppt_h"/>
                                          </p:val>
                                        </p:tav>
                                      </p:tavLst>
                                    </p:anim>
                                    <p:anim calcmode="lin" valueType="num">
                                      <p:cBhvr>
                                        <p:cTn id="254" dur="1000" fill="hold"/>
                                        <p:tgtEl>
                                          <p:spTgt spid="463912"/>
                                        </p:tgtEl>
                                        <p:attrNameLst>
                                          <p:attrName>ppt_x</p:attrName>
                                        </p:attrNameLst>
                                      </p:cBhvr>
                                      <p:tavLst>
                                        <p:tav tm="0" fmla="#ppt_x+(cos(-2*pi*(1-$))*-#ppt_x-sin(-2*pi*(1-$))*(1-#ppt_y))*(1-$)">
                                          <p:val>
                                            <p:fltVal val="0"/>
                                          </p:val>
                                        </p:tav>
                                        <p:tav tm="100000">
                                          <p:val>
                                            <p:fltVal val="1"/>
                                          </p:val>
                                        </p:tav>
                                      </p:tavLst>
                                    </p:anim>
                                    <p:anim calcmode="lin" valueType="num">
                                      <p:cBhvr>
                                        <p:cTn id="255" dur="1000" fill="hold"/>
                                        <p:tgtEl>
                                          <p:spTgt spid="463912"/>
                                        </p:tgtEl>
                                        <p:attrNameLst>
                                          <p:attrName>ppt_y</p:attrName>
                                        </p:attrNameLst>
                                      </p:cBhvr>
                                      <p:tavLst>
                                        <p:tav tm="0" fmla="#ppt_y+(sin(-2*pi*(1-$))*-#ppt_x+cos(-2*pi*(1-$))*(1-#ppt_y))*(1-$)">
                                          <p:val>
                                            <p:fltVal val="0"/>
                                          </p:val>
                                        </p:tav>
                                        <p:tav tm="100000">
                                          <p:val>
                                            <p:fltVal val="1"/>
                                          </p:val>
                                        </p:tav>
                                      </p:tavLst>
                                    </p:anim>
                                  </p:childTnLst>
                                </p:cTn>
                              </p:par>
                            </p:childTnLst>
                          </p:cTn>
                        </p:par>
                        <p:par>
                          <p:cTn id="256" fill="hold" nodeType="afterGroup">
                            <p:stCondLst>
                              <p:cond delay="72000"/>
                            </p:stCondLst>
                            <p:childTnLst>
                              <p:par>
                                <p:cTn id="257" presetID="15" presetClass="entr" presetSubtype="0" fill="hold" nodeType="afterEffect">
                                  <p:stCondLst>
                                    <p:cond delay="1000"/>
                                  </p:stCondLst>
                                  <p:childTnLst>
                                    <p:set>
                                      <p:cBhvr>
                                        <p:cTn id="258" dur="1" fill="hold">
                                          <p:stCondLst>
                                            <p:cond delay="0"/>
                                          </p:stCondLst>
                                        </p:cTn>
                                        <p:tgtEl>
                                          <p:spTgt spid="463913"/>
                                        </p:tgtEl>
                                        <p:attrNameLst>
                                          <p:attrName>style.visibility</p:attrName>
                                        </p:attrNameLst>
                                      </p:cBhvr>
                                      <p:to>
                                        <p:strVal val="visible"/>
                                      </p:to>
                                    </p:set>
                                    <p:anim calcmode="lin" valueType="num">
                                      <p:cBhvr>
                                        <p:cTn id="259" dur="1000" fill="hold"/>
                                        <p:tgtEl>
                                          <p:spTgt spid="463913"/>
                                        </p:tgtEl>
                                        <p:attrNameLst>
                                          <p:attrName>ppt_w</p:attrName>
                                        </p:attrNameLst>
                                      </p:cBhvr>
                                      <p:tavLst>
                                        <p:tav tm="0">
                                          <p:val>
                                            <p:fltVal val="0"/>
                                          </p:val>
                                        </p:tav>
                                        <p:tav tm="100000">
                                          <p:val>
                                            <p:strVal val="#ppt_w"/>
                                          </p:val>
                                        </p:tav>
                                      </p:tavLst>
                                    </p:anim>
                                    <p:anim calcmode="lin" valueType="num">
                                      <p:cBhvr>
                                        <p:cTn id="260" dur="1000" fill="hold"/>
                                        <p:tgtEl>
                                          <p:spTgt spid="463913"/>
                                        </p:tgtEl>
                                        <p:attrNameLst>
                                          <p:attrName>ppt_h</p:attrName>
                                        </p:attrNameLst>
                                      </p:cBhvr>
                                      <p:tavLst>
                                        <p:tav tm="0">
                                          <p:val>
                                            <p:fltVal val="0"/>
                                          </p:val>
                                        </p:tav>
                                        <p:tav tm="100000">
                                          <p:val>
                                            <p:strVal val="#ppt_h"/>
                                          </p:val>
                                        </p:tav>
                                      </p:tavLst>
                                    </p:anim>
                                    <p:anim calcmode="lin" valueType="num">
                                      <p:cBhvr>
                                        <p:cTn id="261" dur="1000" fill="hold"/>
                                        <p:tgtEl>
                                          <p:spTgt spid="463913"/>
                                        </p:tgtEl>
                                        <p:attrNameLst>
                                          <p:attrName>ppt_x</p:attrName>
                                        </p:attrNameLst>
                                      </p:cBhvr>
                                      <p:tavLst>
                                        <p:tav tm="0" fmla="#ppt_x+(cos(-2*pi*(1-$))*-#ppt_x-sin(-2*pi*(1-$))*(1-#ppt_y))*(1-$)">
                                          <p:val>
                                            <p:fltVal val="0"/>
                                          </p:val>
                                        </p:tav>
                                        <p:tav tm="100000">
                                          <p:val>
                                            <p:fltVal val="1"/>
                                          </p:val>
                                        </p:tav>
                                      </p:tavLst>
                                    </p:anim>
                                    <p:anim calcmode="lin" valueType="num">
                                      <p:cBhvr>
                                        <p:cTn id="262" dur="1000" fill="hold"/>
                                        <p:tgtEl>
                                          <p:spTgt spid="463913"/>
                                        </p:tgtEl>
                                        <p:attrNameLst>
                                          <p:attrName>ppt_y</p:attrName>
                                        </p:attrNameLst>
                                      </p:cBhvr>
                                      <p:tavLst>
                                        <p:tav tm="0" fmla="#ppt_y+(sin(-2*pi*(1-$))*-#ppt_x+cos(-2*pi*(1-$))*(1-#ppt_y))*(1-$)">
                                          <p:val>
                                            <p:fltVal val="0"/>
                                          </p:val>
                                        </p:tav>
                                        <p:tav tm="100000">
                                          <p:val>
                                            <p:fltVal val="1"/>
                                          </p:val>
                                        </p:tav>
                                      </p:tavLst>
                                    </p:anim>
                                  </p:childTnLst>
                                </p:cTn>
                              </p:par>
                            </p:childTnLst>
                          </p:cTn>
                        </p:par>
                        <p:par>
                          <p:cTn id="263" fill="hold" nodeType="afterGroup">
                            <p:stCondLst>
                              <p:cond delay="74000"/>
                            </p:stCondLst>
                            <p:childTnLst>
                              <p:par>
                                <p:cTn id="264" presetID="15" presetClass="entr" presetSubtype="0" fill="hold" nodeType="afterEffect">
                                  <p:stCondLst>
                                    <p:cond delay="1000"/>
                                  </p:stCondLst>
                                  <p:childTnLst>
                                    <p:set>
                                      <p:cBhvr>
                                        <p:cTn id="265" dur="1" fill="hold">
                                          <p:stCondLst>
                                            <p:cond delay="0"/>
                                          </p:stCondLst>
                                        </p:cTn>
                                        <p:tgtEl>
                                          <p:spTgt spid="463914"/>
                                        </p:tgtEl>
                                        <p:attrNameLst>
                                          <p:attrName>style.visibility</p:attrName>
                                        </p:attrNameLst>
                                      </p:cBhvr>
                                      <p:to>
                                        <p:strVal val="visible"/>
                                      </p:to>
                                    </p:set>
                                    <p:anim calcmode="lin" valueType="num">
                                      <p:cBhvr>
                                        <p:cTn id="266" dur="1000" fill="hold"/>
                                        <p:tgtEl>
                                          <p:spTgt spid="463914"/>
                                        </p:tgtEl>
                                        <p:attrNameLst>
                                          <p:attrName>ppt_w</p:attrName>
                                        </p:attrNameLst>
                                      </p:cBhvr>
                                      <p:tavLst>
                                        <p:tav tm="0">
                                          <p:val>
                                            <p:fltVal val="0"/>
                                          </p:val>
                                        </p:tav>
                                        <p:tav tm="100000">
                                          <p:val>
                                            <p:strVal val="#ppt_w"/>
                                          </p:val>
                                        </p:tav>
                                      </p:tavLst>
                                    </p:anim>
                                    <p:anim calcmode="lin" valueType="num">
                                      <p:cBhvr>
                                        <p:cTn id="267" dur="1000" fill="hold"/>
                                        <p:tgtEl>
                                          <p:spTgt spid="463914"/>
                                        </p:tgtEl>
                                        <p:attrNameLst>
                                          <p:attrName>ppt_h</p:attrName>
                                        </p:attrNameLst>
                                      </p:cBhvr>
                                      <p:tavLst>
                                        <p:tav tm="0">
                                          <p:val>
                                            <p:fltVal val="0"/>
                                          </p:val>
                                        </p:tav>
                                        <p:tav tm="100000">
                                          <p:val>
                                            <p:strVal val="#ppt_h"/>
                                          </p:val>
                                        </p:tav>
                                      </p:tavLst>
                                    </p:anim>
                                    <p:anim calcmode="lin" valueType="num">
                                      <p:cBhvr>
                                        <p:cTn id="268" dur="1000" fill="hold"/>
                                        <p:tgtEl>
                                          <p:spTgt spid="463914"/>
                                        </p:tgtEl>
                                        <p:attrNameLst>
                                          <p:attrName>ppt_x</p:attrName>
                                        </p:attrNameLst>
                                      </p:cBhvr>
                                      <p:tavLst>
                                        <p:tav tm="0" fmla="#ppt_x+(cos(-2*pi*(1-$))*-#ppt_x-sin(-2*pi*(1-$))*(1-#ppt_y))*(1-$)">
                                          <p:val>
                                            <p:fltVal val="0"/>
                                          </p:val>
                                        </p:tav>
                                        <p:tav tm="100000">
                                          <p:val>
                                            <p:fltVal val="1"/>
                                          </p:val>
                                        </p:tav>
                                      </p:tavLst>
                                    </p:anim>
                                    <p:anim calcmode="lin" valueType="num">
                                      <p:cBhvr>
                                        <p:cTn id="269" dur="1000" fill="hold"/>
                                        <p:tgtEl>
                                          <p:spTgt spid="463914"/>
                                        </p:tgtEl>
                                        <p:attrNameLst>
                                          <p:attrName>ppt_y</p:attrName>
                                        </p:attrNameLst>
                                      </p:cBhvr>
                                      <p:tavLst>
                                        <p:tav tm="0" fmla="#ppt_y+(sin(-2*pi*(1-$))*-#ppt_x+cos(-2*pi*(1-$))*(1-#ppt_y))*(1-$)">
                                          <p:val>
                                            <p:fltVal val="0"/>
                                          </p:val>
                                        </p:tav>
                                        <p:tav tm="100000">
                                          <p:val>
                                            <p:fltVal val="1"/>
                                          </p:val>
                                        </p:tav>
                                      </p:tavLst>
                                    </p:anim>
                                  </p:childTnLst>
                                </p:cTn>
                              </p:par>
                            </p:childTnLst>
                          </p:cTn>
                        </p:par>
                        <p:par>
                          <p:cTn id="270" fill="hold" nodeType="afterGroup">
                            <p:stCondLst>
                              <p:cond delay="76000"/>
                            </p:stCondLst>
                            <p:childTnLst>
                              <p:par>
                                <p:cTn id="271" presetID="15" presetClass="entr" presetSubtype="0" fill="hold" nodeType="afterEffect">
                                  <p:stCondLst>
                                    <p:cond delay="1000"/>
                                  </p:stCondLst>
                                  <p:childTnLst>
                                    <p:set>
                                      <p:cBhvr>
                                        <p:cTn id="272" dur="1" fill="hold">
                                          <p:stCondLst>
                                            <p:cond delay="0"/>
                                          </p:stCondLst>
                                        </p:cTn>
                                        <p:tgtEl>
                                          <p:spTgt spid="463915"/>
                                        </p:tgtEl>
                                        <p:attrNameLst>
                                          <p:attrName>style.visibility</p:attrName>
                                        </p:attrNameLst>
                                      </p:cBhvr>
                                      <p:to>
                                        <p:strVal val="visible"/>
                                      </p:to>
                                    </p:set>
                                    <p:anim calcmode="lin" valueType="num">
                                      <p:cBhvr>
                                        <p:cTn id="273" dur="1000" fill="hold"/>
                                        <p:tgtEl>
                                          <p:spTgt spid="463915"/>
                                        </p:tgtEl>
                                        <p:attrNameLst>
                                          <p:attrName>ppt_w</p:attrName>
                                        </p:attrNameLst>
                                      </p:cBhvr>
                                      <p:tavLst>
                                        <p:tav tm="0">
                                          <p:val>
                                            <p:fltVal val="0"/>
                                          </p:val>
                                        </p:tav>
                                        <p:tav tm="100000">
                                          <p:val>
                                            <p:strVal val="#ppt_w"/>
                                          </p:val>
                                        </p:tav>
                                      </p:tavLst>
                                    </p:anim>
                                    <p:anim calcmode="lin" valueType="num">
                                      <p:cBhvr>
                                        <p:cTn id="274" dur="1000" fill="hold"/>
                                        <p:tgtEl>
                                          <p:spTgt spid="463915"/>
                                        </p:tgtEl>
                                        <p:attrNameLst>
                                          <p:attrName>ppt_h</p:attrName>
                                        </p:attrNameLst>
                                      </p:cBhvr>
                                      <p:tavLst>
                                        <p:tav tm="0">
                                          <p:val>
                                            <p:fltVal val="0"/>
                                          </p:val>
                                        </p:tav>
                                        <p:tav tm="100000">
                                          <p:val>
                                            <p:strVal val="#ppt_h"/>
                                          </p:val>
                                        </p:tav>
                                      </p:tavLst>
                                    </p:anim>
                                    <p:anim calcmode="lin" valueType="num">
                                      <p:cBhvr>
                                        <p:cTn id="275" dur="1000" fill="hold"/>
                                        <p:tgtEl>
                                          <p:spTgt spid="463915"/>
                                        </p:tgtEl>
                                        <p:attrNameLst>
                                          <p:attrName>ppt_x</p:attrName>
                                        </p:attrNameLst>
                                      </p:cBhvr>
                                      <p:tavLst>
                                        <p:tav tm="0" fmla="#ppt_x+(cos(-2*pi*(1-$))*-#ppt_x-sin(-2*pi*(1-$))*(1-#ppt_y))*(1-$)">
                                          <p:val>
                                            <p:fltVal val="0"/>
                                          </p:val>
                                        </p:tav>
                                        <p:tav tm="100000">
                                          <p:val>
                                            <p:fltVal val="1"/>
                                          </p:val>
                                        </p:tav>
                                      </p:tavLst>
                                    </p:anim>
                                    <p:anim calcmode="lin" valueType="num">
                                      <p:cBhvr>
                                        <p:cTn id="276" dur="1000" fill="hold"/>
                                        <p:tgtEl>
                                          <p:spTgt spid="463915"/>
                                        </p:tgtEl>
                                        <p:attrNameLst>
                                          <p:attrName>ppt_y</p:attrName>
                                        </p:attrNameLst>
                                      </p:cBhvr>
                                      <p:tavLst>
                                        <p:tav tm="0" fmla="#ppt_y+(sin(-2*pi*(1-$))*-#ppt_x+cos(-2*pi*(1-$))*(1-#ppt_y))*(1-$)">
                                          <p:val>
                                            <p:fltVal val="0"/>
                                          </p:val>
                                        </p:tav>
                                        <p:tav tm="100000">
                                          <p:val>
                                            <p:fltVal val="1"/>
                                          </p:val>
                                        </p:tav>
                                      </p:tavLst>
                                    </p:anim>
                                  </p:childTnLst>
                                </p:cTn>
                              </p:par>
                            </p:childTnLst>
                          </p:cTn>
                        </p:par>
                        <p:par>
                          <p:cTn id="277" fill="hold" nodeType="afterGroup">
                            <p:stCondLst>
                              <p:cond delay="78000"/>
                            </p:stCondLst>
                            <p:childTnLst>
                              <p:par>
                                <p:cTn id="278" presetID="15" presetClass="entr" presetSubtype="0" fill="hold" nodeType="afterEffect">
                                  <p:stCondLst>
                                    <p:cond delay="1000"/>
                                  </p:stCondLst>
                                  <p:childTnLst>
                                    <p:set>
                                      <p:cBhvr>
                                        <p:cTn id="279" dur="1" fill="hold">
                                          <p:stCondLst>
                                            <p:cond delay="0"/>
                                          </p:stCondLst>
                                        </p:cTn>
                                        <p:tgtEl>
                                          <p:spTgt spid="463916"/>
                                        </p:tgtEl>
                                        <p:attrNameLst>
                                          <p:attrName>style.visibility</p:attrName>
                                        </p:attrNameLst>
                                      </p:cBhvr>
                                      <p:to>
                                        <p:strVal val="visible"/>
                                      </p:to>
                                    </p:set>
                                    <p:anim calcmode="lin" valueType="num">
                                      <p:cBhvr>
                                        <p:cTn id="280" dur="1000" fill="hold"/>
                                        <p:tgtEl>
                                          <p:spTgt spid="463916"/>
                                        </p:tgtEl>
                                        <p:attrNameLst>
                                          <p:attrName>ppt_w</p:attrName>
                                        </p:attrNameLst>
                                      </p:cBhvr>
                                      <p:tavLst>
                                        <p:tav tm="0">
                                          <p:val>
                                            <p:fltVal val="0"/>
                                          </p:val>
                                        </p:tav>
                                        <p:tav tm="100000">
                                          <p:val>
                                            <p:strVal val="#ppt_w"/>
                                          </p:val>
                                        </p:tav>
                                      </p:tavLst>
                                    </p:anim>
                                    <p:anim calcmode="lin" valueType="num">
                                      <p:cBhvr>
                                        <p:cTn id="281" dur="1000" fill="hold"/>
                                        <p:tgtEl>
                                          <p:spTgt spid="463916"/>
                                        </p:tgtEl>
                                        <p:attrNameLst>
                                          <p:attrName>ppt_h</p:attrName>
                                        </p:attrNameLst>
                                      </p:cBhvr>
                                      <p:tavLst>
                                        <p:tav tm="0">
                                          <p:val>
                                            <p:fltVal val="0"/>
                                          </p:val>
                                        </p:tav>
                                        <p:tav tm="100000">
                                          <p:val>
                                            <p:strVal val="#ppt_h"/>
                                          </p:val>
                                        </p:tav>
                                      </p:tavLst>
                                    </p:anim>
                                    <p:anim calcmode="lin" valueType="num">
                                      <p:cBhvr>
                                        <p:cTn id="282" dur="1000" fill="hold"/>
                                        <p:tgtEl>
                                          <p:spTgt spid="463916"/>
                                        </p:tgtEl>
                                        <p:attrNameLst>
                                          <p:attrName>ppt_x</p:attrName>
                                        </p:attrNameLst>
                                      </p:cBhvr>
                                      <p:tavLst>
                                        <p:tav tm="0" fmla="#ppt_x+(cos(-2*pi*(1-$))*-#ppt_x-sin(-2*pi*(1-$))*(1-#ppt_y))*(1-$)">
                                          <p:val>
                                            <p:fltVal val="0"/>
                                          </p:val>
                                        </p:tav>
                                        <p:tav tm="100000">
                                          <p:val>
                                            <p:fltVal val="1"/>
                                          </p:val>
                                        </p:tav>
                                      </p:tavLst>
                                    </p:anim>
                                    <p:anim calcmode="lin" valueType="num">
                                      <p:cBhvr>
                                        <p:cTn id="283" dur="1000" fill="hold"/>
                                        <p:tgtEl>
                                          <p:spTgt spid="463916"/>
                                        </p:tgtEl>
                                        <p:attrNameLst>
                                          <p:attrName>ppt_y</p:attrName>
                                        </p:attrNameLst>
                                      </p:cBhvr>
                                      <p:tavLst>
                                        <p:tav tm="0" fmla="#ppt_y+(sin(-2*pi*(1-$))*-#ppt_x+cos(-2*pi*(1-$))*(1-#ppt_y))*(1-$)">
                                          <p:val>
                                            <p:fltVal val="0"/>
                                          </p:val>
                                        </p:tav>
                                        <p:tav tm="100000">
                                          <p:val>
                                            <p:fltVal val="1"/>
                                          </p:val>
                                        </p:tav>
                                      </p:tavLst>
                                    </p:anim>
                                  </p:childTnLst>
                                </p:cTn>
                              </p:par>
                            </p:childTnLst>
                          </p:cTn>
                        </p:par>
                        <p:par>
                          <p:cTn id="284" fill="hold" nodeType="afterGroup">
                            <p:stCondLst>
                              <p:cond delay="80000"/>
                            </p:stCondLst>
                            <p:childTnLst>
                              <p:par>
                                <p:cTn id="285" presetID="15" presetClass="entr" presetSubtype="0" fill="hold" nodeType="afterEffect">
                                  <p:stCondLst>
                                    <p:cond delay="1000"/>
                                  </p:stCondLst>
                                  <p:childTnLst>
                                    <p:set>
                                      <p:cBhvr>
                                        <p:cTn id="286" dur="1" fill="hold">
                                          <p:stCondLst>
                                            <p:cond delay="0"/>
                                          </p:stCondLst>
                                        </p:cTn>
                                        <p:tgtEl>
                                          <p:spTgt spid="463917"/>
                                        </p:tgtEl>
                                        <p:attrNameLst>
                                          <p:attrName>style.visibility</p:attrName>
                                        </p:attrNameLst>
                                      </p:cBhvr>
                                      <p:to>
                                        <p:strVal val="visible"/>
                                      </p:to>
                                    </p:set>
                                    <p:anim calcmode="lin" valueType="num">
                                      <p:cBhvr>
                                        <p:cTn id="287" dur="1000" fill="hold"/>
                                        <p:tgtEl>
                                          <p:spTgt spid="463917"/>
                                        </p:tgtEl>
                                        <p:attrNameLst>
                                          <p:attrName>ppt_w</p:attrName>
                                        </p:attrNameLst>
                                      </p:cBhvr>
                                      <p:tavLst>
                                        <p:tav tm="0">
                                          <p:val>
                                            <p:fltVal val="0"/>
                                          </p:val>
                                        </p:tav>
                                        <p:tav tm="100000">
                                          <p:val>
                                            <p:strVal val="#ppt_w"/>
                                          </p:val>
                                        </p:tav>
                                      </p:tavLst>
                                    </p:anim>
                                    <p:anim calcmode="lin" valueType="num">
                                      <p:cBhvr>
                                        <p:cTn id="288" dur="1000" fill="hold"/>
                                        <p:tgtEl>
                                          <p:spTgt spid="463917"/>
                                        </p:tgtEl>
                                        <p:attrNameLst>
                                          <p:attrName>ppt_h</p:attrName>
                                        </p:attrNameLst>
                                      </p:cBhvr>
                                      <p:tavLst>
                                        <p:tav tm="0">
                                          <p:val>
                                            <p:fltVal val="0"/>
                                          </p:val>
                                        </p:tav>
                                        <p:tav tm="100000">
                                          <p:val>
                                            <p:strVal val="#ppt_h"/>
                                          </p:val>
                                        </p:tav>
                                      </p:tavLst>
                                    </p:anim>
                                    <p:anim calcmode="lin" valueType="num">
                                      <p:cBhvr>
                                        <p:cTn id="289" dur="1000" fill="hold"/>
                                        <p:tgtEl>
                                          <p:spTgt spid="463917"/>
                                        </p:tgtEl>
                                        <p:attrNameLst>
                                          <p:attrName>ppt_x</p:attrName>
                                        </p:attrNameLst>
                                      </p:cBhvr>
                                      <p:tavLst>
                                        <p:tav tm="0" fmla="#ppt_x+(cos(-2*pi*(1-$))*-#ppt_x-sin(-2*pi*(1-$))*(1-#ppt_y))*(1-$)">
                                          <p:val>
                                            <p:fltVal val="0"/>
                                          </p:val>
                                        </p:tav>
                                        <p:tav tm="100000">
                                          <p:val>
                                            <p:fltVal val="1"/>
                                          </p:val>
                                        </p:tav>
                                      </p:tavLst>
                                    </p:anim>
                                    <p:anim calcmode="lin" valueType="num">
                                      <p:cBhvr>
                                        <p:cTn id="290" dur="1000" fill="hold"/>
                                        <p:tgtEl>
                                          <p:spTgt spid="463917"/>
                                        </p:tgtEl>
                                        <p:attrNameLst>
                                          <p:attrName>ppt_y</p:attrName>
                                        </p:attrNameLst>
                                      </p:cBhvr>
                                      <p:tavLst>
                                        <p:tav tm="0" fmla="#ppt_y+(sin(-2*pi*(1-$))*-#ppt_x+cos(-2*pi*(1-$))*(1-#ppt_y))*(1-$)">
                                          <p:val>
                                            <p:fltVal val="0"/>
                                          </p:val>
                                        </p:tav>
                                        <p:tav tm="100000">
                                          <p:val>
                                            <p:fltVal val="1"/>
                                          </p:val>
                                        </p:tav>
                                      </p:tavLst>
                                    </p:anim>
                                  </p:childTnLst>
                                </p:cTn>
                              </p:par>
                            </p:childTnLst>
                          </p:cTn>
                        </p:par>
                        <p:par>
                          <p:cTn id="291" fill="hold" nodeType="afterGroup">
                            <p:stCondLst>
                              <p:cond delay="82000"/>
                            </p:stCondLst>
                            <p:childTnLst>
                              <p:par>
                                <p:cTn id="292" presetID="15" presetClass="entr" presetSubtype="0" fill="hold" nodeType="afterEffect">
                                  <p:stCondLst>
                                    <p:cond delay="1000"/>
                                  </p:stCondLst>
                                  <p:childTnLst>
                                    <p:set>
                                      <p:cBhvr>
                                        <p:cTn id="293" dur="1" fill="hold">
                                          <p:stCondLst>
                                            <p:cond delay="0"/>
                                          </p:stCondLst>
                                        </p:cTn>
                                        <p:tgtEl>
                                          <p:spTgt spid="463918"/>
                                        </p:tgtEl>
                                        <p:attrNameLst>
                                          <p:attrName>style.visibility</p:attrName>
                                        </p:attrNameLst>
                                      </p:cBhvr>
                                      <p:to>
                                        <p:strVal val="visible"/>
                                      </p:to>
                                    </p:set>
                                    <p:anim calcmode="lin" valueType="num">
                                      <p:cBhvr>
                                        <p:cTn id="294" dur="1000" fill="hold"/>
                                        <p:tgtEl>
                                          <p:spTgt spid="463918"/>
                                        </p:tgtEl>
                                        <p:attrNameLst>
                                          <p:attrName>ppt_w</p:attrName>
                                        </p:attrNameLst>
                                      </p:cBhvr>
                                      <p:tavLst>
                                        <p:tav tm="0">
                                          <p:val>
                                            <p:fltVal val="0"/>
                                          </p:val>
                                        </p:tav>
                                        <p:tav tm="100000">
                                          <p:val>
                                            <p:strVal val="#ppt_w"/>
                                          </p:val>
                                        </p:tav>
                                      </p:tavLst>
                                    </p:anim>
                                    <p:anim calcmode="lin" valueType="num">
                                      <p:cBhvr>
                                        <p:cTn id="295" dur="1000" fill="hold"/>
                                        <p:tgtEl>
                                          <p:spTgt spid="463918"/>
                                        </p:tgtEl>
                                        <p:attrNameLst>
                                          <p:attrName>ppt_h</p:attrName>
                                        </p:attrNameLst>
                                      </p:cBhvr>
                                      <p:tavLst>
                                        <p:tav tm="0">
                                          <p:val>
                                            <p:fltVal val="0"/>
                                          </p:val>
                                        </p:tav>
                                        <p:tav tm="100000">
                                          <p:val>
                                            <p:strVal val="#ppt_h"/>
                                          </p:val>
                                        </p:tav>
                                      </p:tavLst>
                                    </p:anim>
                                    <p:anim calcmode="lin" valueType="num">
                                      <p:cBhvr>
                                        <p:cTn id="296" dur="1000" fill="hold"/>
                                        <p:tgtEl>
                                          <p:spTgt spid="463918"/>
                                        </p:tgtEl>
                                        <p:attrNameLst>
                                          <p:attrName>ppt_x</p:attrName>
                                        </p:attrNameLst>
                                      </p:cBhvr>
                                      <p:tavLst>
                                        <p:tav tm="0" fmla="#ppt_x+(cos(-2*pi*(1-$))*-#ppt_x-sin(-2*pi*(1-$))*(1-#ppt_y))*(1-$)">
                                          <p:val>
                                            <p:fltVal val="0"/>
                                          </p:val>
                                        </p:tav>
                                        <p:tav tm="100000">
                                          <p:val>
                                            <p:fltVal val="1"/>
                                          </p:val>
                                        </p:tav>
                                      </p:tavLst>
                                    </p:anim>
                                    <p:anim calcmode="lin" valueType="num">
                                      <p:cBhvr>
                                        <p:cTn id="297" dur="1000" fill="hold"/>
                                        <p:tgtEl>
                                          <p:spTgt spid="463918"/>
                                        </p:tgtEl>
                                        <p:attrNameLst>
                                          <p:attrName>ppt_y</p:attrName>
                                        </p:attrNameLst>
                                      </p:cBhvr>
                                      <p:tavLst>
                                        <p:tav tm="0" fmla="#ppt_y+(sin(-2*pi*(1-$))*-#ppt_x+cos(-2*pi*(1-$))*(1-#ppt_y))*(1-$)">
                                          <p:val>
                                            <p:fltVal val="0"/>
                                          </p:val>
                                        </p:tav>
                                        <p:tav tm="100000">
                                          <p:val>
                                            <p:fltVal val="1"/>
                                          </p:val>
                                        </p:tav>
                                      </p:tavLst>
                                    </p:anim>
                                  </p:childTnLst>
                                </p:cTn>
                              </p:par>
                            </p:childTnLst>
                          </p:cTn>
                        </p:par>
                        <p:par>
                          <p:cTn id="298" fill="hold" nodeType="afterGroup">
                            <p:stCondLst>
                              <p:cond delay="84000"/>
                            </p:stCondLst>
                            <p:childTnLst>
                              <p:par>
                                <p:cTn id="299" presetID="15" presetClass="entr" presetSubtype="0" fill="hold" nodeType="afterEffect">
                                  <p:stCondLst>
                                    <p:cond delay="1000"/>
                                  </p:stCondLst>
                                  <p:childTnLst>
                                    <p:set>
                                      <p:cBhvr>
                                        <p:cTn id="300" dur="1" fill="hold">
                                          <p:stCondLst>
                                            <p:cond delay="0"/>
                                          </p:stCondLst>
                                        </p:cTn>
                                        <p:tgtEl>
                                          <p:spTgt spid="463919"/>
                                        </p:tgtEl>
                                        <p:attrNameLst>
                                          <p:attrName>style.visibility</p:attrName>
                                        </p:attrNameLst>
                                      </p:cBhvr>
                                      <p:to>
                                        <p:strVal val="visible"/>
                                      </p:to>
                                    </p:set>
                                    <p:anim calcmode="lin" valueType="num">
                                      <p:cBhvr>
                                        <p:cTn id="301" dur="1000" fill="hold"/>
                                        <p:tgtEl>
                                          <p:spTgt spid="463919"/>
                                        </p:tgtEl>
                                        <p:attrNameLst>
                                          <p:attrName>ppt_w</p:attrName>
                                        </p:attrNameLst>
                                      </p:cBhvr>
                                      <p:tavLst>
                                        <p:tav tm="0">
                                          <p:val>
                                            <p:fltVal val="0"/>
                                          </p:val>
                                        </p:tav>
                                        <p:tav tm="100000">
                                          <p:val>
                                            <p:strVal val="#ppt_w"/>
                                          </p:val>
                                        </p:tav>
                                      </p:tavLst>
                                    </p:anim>
                                    <p:anim calcmode="lin" valueType="num">
                                      <p:cBhvr>
                                        <p:cTn id="302" dur="1000" fill="hold"/>
                                        <p:tgtEl>
                                          <p:spTgt spid="463919"/>
                                        </p:tgtEl>
                                        <p:attrNameLst>
                                          <p:attrName>ppt_h</p:attrName>
                                        </p:attrNameLst>
                                      </p:cBhvr>
                                      <p:tavLst>
                                        <p:tav tm="0">
                                          <p:val>
                                            <p:fltVal val="0"/>
                                          </p:val>
                                        </p:tav>
                                        <p:tav tm="100000">
                                          <p:val>
                                            <p:strVal val="#ppt_h"/>
                                          </p:val>
                                        </p:tav>
                                      </p:tavLst>
                                    </p:anim>
                                    <p:anim calcmode="lin" valueType="num">
                                      <p:cBhvr>
                                        <p:cTn id="303" dur="1000" fill="hold"/>
                                        <p:tgtEl>
                                          <p:spTgt spid="463919"/>
                                        </p:tgtEl>
                                        <p:attrNameLst>
                                          <p:attrName>ppt_x</p:attrName>
                                        </p:attrNameLst>
                                      </p:cBhvr>
                                      <p:tavLst>
                                        <p:tav tm="0" fmla="#ppt_x+(cos(-2*pi*(1-$))*-#ppt_x-sin(-2*pi*(1-$))*(1-#ppt_y))*(1-$)">
                                          <p:val>
                                            <p:fltVal val="0"/>
                                          </p:val>
                                        </p:tav>
                                        <p:tav tm="100000">
                                          <p:val>
                                            <p:fltVal val="1"/>
                                          </p:val>
                                        </p:tav>
                                      </p:tavLst>
                                    </p:anim>
                                    <p:anim calcmode="lin" valueType="num">
                                      <p:cBhvr>
                                        <p:cTn id="304" dur="1000" fill="hold"/>
                                        <p:tgtEl>
                                          <p:spTgt spid="463919"/>
                                        </p:tgtEl>
                                        <p:attrNameLst>
                                          <p:attrName>ppt_y</p:attrName>
                                        </p:attrNameLst>
                                      </p:cBhvr>
                                      <p:tavLst>
                                        <p:tav tm="0" fmla="#ppt_y+(sin(-2*pi*(1-$))*-#ppt_x+cos(-2*pi*(1-$))*(1-#ppt_y))*(1-$)">
                                          <p:val>
                                            <p:fltVal val="0"/>
                                          </p:val>
                                        </p:tav>
                                        <p:tav tm="100000">
                                          <p:val>
                                            <p:fltVal val="1"/>
                                          </p:val>
                                        </p:tav>
                                      </p:tavLst>
                                    </p:anim>
                                  </p:childTnLst>
                                </p:cTn>
                              </p:par>
                            </p:childTnLst>
                          </p:cTn>
                        </p:par>
                        <p:par>
                          <p:cTn id="305" fill="hold" nodeType="afterGroup">
                            <p:stCondLst>
                              <p:cond delay="86000"/>
                            </p:stCondLst>
                            <p:childTnLst>
                              <p:par>
                                <p:cTn id="306" presetID="15" presetClass="entr" presetSubtype="0" fill="hold" nodeType="afterEffect">
                                  <p:stCondLst>
                                    <p:cond delay="1000"/>
                                  </p:stCondLst>
                                  <p:childTnLst>
                                    <p:set>
                                      <p:cBhvr>
                                        <p:cTn id="307" dur="1" fill="hold">
                                          <p:stCondLst>
                                            <p:cond delay="0"/>
                                          </p:stCondLst>
                                        </p:cTn>
                                        <p:tgtEl>
                                          <p:spTgt spid="463920"/>
                                        </p:tgtEl>
                                        <p:attrNameLst>
                                          <p:attrName>style.visibility</p:attrName>
                                        </p:attrNameLst>
                                      </p:cBhvr>
                                      <p:to>
                                        <p:strVal val="visible"/>
                                      </p:to>
                                    </p:set>
                                    <p:anim calcmode="lin" valueType="num">
                                      <p:cBhvr>
                                        <p:cTn id="308" dur="1000" fill="hold"/>
                                        <p:tgtEl>
                                          <p:spTgt spid="463920"/>
                                        </p:tgtEl>
                                        <p:attrNameLst>
                                          <p:attrName>ppt_w</p:attrName>
                                        </p:attrNameLst>
                                      </p:cBhvr>
                                      <p:tavLst>
                                        <p:tav tm="0">
                                          <p:val>
                                            <p:fltVal val="0"/>
                                          </p:val>
                                        </p:tav>
                                        <p:tav tm="100000">
                                          <p:val>
                                            <p:strVal val="#ppt_w"/>
                                          </p:val>
                                        </p:tav>
                                      </p:tavLst>
                                    </p:anim>
                                    <p:anim calcmode="lin" valueType="num">
                                      <p:cBhvr>
                                        <p:cTn id="309" dur="1000" fill="hold"/>
                                        <p:tgtEl>
                                          <p:spTgt spid="463920"/>
                                        </p:tgtEl>
                                        <p:attrNameLst>
                                          <p:attrName>ppt_h</p:attrName>
                                        </p:attrNameLst>
                                      </p:cBhvr>
                                      <p:tavLst>
                                        <p:tav tm="0">
                                          <p:val>
                                            <p:fltVal val="0"/>
                                          </p:val>
                                        </p:tav>
                                        <p:tav tm="100000">
                                          <p:val>
                                            <p:strVal val="#ppt_h"/>
                                          </p:val>
                                        </p:tav>
                                      </p:tavLst>
                                    </p:anim>
                                    <p:anim calcmode="lin" valueType="num">
                                      <p:cBhvr>
                                        <p:cTn id="310" dur="1000" fill="hold"/>
                                        <p:tgtEl>
                                          <p:spTgt spid="463920"/>
                                        </p:tgtEl>
                                        <p:attrNameLst>
                                          <p:attrName>ppt_x</p:attrName>
                                        </p:attrNameLst>
                                      </p:cBhvr>
                                      <p:tavLst>
                                        <p:tav tm="0" fmla="#ppt_x+(cos(-2*pi*(1-$))*-#ppt_x-sin(-2*pi*(1-$))*(1-#ppt_y))*(1-$)">
                                          <p:val>
                                            <p:fltVal val="0"/>
                                          </p:val>
                                        </p:tav>
                                        <p:tav tm="100000">
                                          <p:val>
                                            <p:fltVal val="1"/>
                                          </p:val>
                                        </p:tav>
                                      </p:tavLst>
                                    </p:anim>
                                    <p:anim calcmode="lin" valueType="num">
                                      <p:cBhvr>
                                        <p:cTn id="311" dur="1000" fill="hold"/>
                                        <p:tgtEl>
                                          <p:spTgt spid="463920"/>
                                        </p:tgtEl>
                                        <p:attrNameLst>
                                          <p:attrName>ppt_y</p:attrName>
                                        </p:attrNameLst>
                                      </p:cBhvr>
                                      <p:tavLst>
                                        <p:tav tm="0" fmla="#ppt_y+(sin(-2*pi*(1-$))*-#ppt_x+cos(-2*pi*(1-$))*(1-#ppt_y))*(1-$)">
                                          <p:val>
                                            <p:fltVal val="0"/>
                                          </p:val>
                                        </p:tav>
                                        <p:tav tm="100000">
                                          <p:val>
                                            <p:fltVal val="1"/>
                                          </p:val>
                                        </p:tav>
                                      </p:tavLst>
                                    </p:anim>
                                  </p:childTnLst>
                                </p:cTn>
                              </p:par>
                            </p:childTnLst>
                          </p:cTn>
                        </p:par>
                        <p:par>
                          <p:cTn id="312" fill="hold" nodeType="afterGroup">
                            <p:stCondLst>
                              <p:cond delay="88000"/>
                            </p:stCondLst>
                            <p:childTnLst>
                              <p:par>
                                <p:cTn id="313" presetID="15" presetClass="entr" presetSubtype="0" fill="hold" nodeType="afterEffect">
                                  <p:stCondLst>
                                    <p:cond delay="1000"/>
                                  </p:stCondLst>
                                  <p:childTnLst>
                                    <p:set>
                                      <p:cBhvr>
                                        <p:cTn id="314" dur="1" fill="hold">
                                          <p:stCondLst>
                                            <p:cond delay="0"/>
                                          </p:stCondLst>
                                        </p:cTn>
                                        <p:tgtEl>
                                          <p:spTgt spid="463921"/>
                                        </p:tgtEl>
                                        <p:attrNameLst>
                                          <p:attrName>style.visibility</p:attrName>
                                        </p:attrNameLst>
                                      </p:cBhvr>
                                      <p:to>
                                        <p:strVal val="visible"/>
                                      </p:to>
                                    </p:set>
                                    <p:anim calcmode="lin" valueType="num">
                                      <p:cBhvr>
                                        <p:cTn id="315" dur="1000" fill="hold"/>
                                        <p:tgtEl>
                                          <p:spTgt spid="463921"/>
                                        </p:tgtEl>
                                        <p:attrNameLst>
                                          <p:attrName>ppt_w</p:attrName>
                                        </p:attrNameLst>
                                      </p:cBhvr>
                                      <p:tavLst>
                                        <p:tav tm="0">
                                          <p:val>
                                            <p:fltVal val="0"/>
                                          </p:val>
                                        </p:tav>
                                        <p:tav tm="100000">
                                          <p:val>
                                            <p:strVal val="#ppt_w"/>
                                          </p:val>
                                        </p:tav>
                                      </p:tavLst>
                                    </p:anim>
                                    <p:anim calcmode="lin" valueType="num">
                                      <p:cBhvr>
                                        <p:cTn id="316" dur="1000" fill="hold"/>
                                        <p:tgtEl>
                                          <p:spTgt spid="463921"/>
                                        </p:tgtEl>
                                        <p:attrNameLst>
                                          <p:attrName>ppt_h</p:attrName>
                                        </p:attrNameLst>
                                      </p:cBhvr>
                                      <p:tavLst>
                                        <p:tav tm="0">
                                          <p:val>
                                            <p:fltVal val="0"/>
                                          </p:val>
                                        </p:tav>
                                        <p:tav tm="100000">
                                          <p:val>
                                            <p:strVal val="#ppt_h"/>
                                          </p:val>
                                        </p:tav>
                                      </p:tavLst>
                                    </p:anim>
                                    <p:anim calcmode="lin" valueType="num">
                                      <p:cBhvr>
                                        <p:cTn id="317" dur="1000" fill="hold"/>
                                        <p:tgtEl>
                                          <p:spTgt spid="463921"/>
                                        </p:tgtEl>
                                        <p:attrNameLst>
                                          <p:attrName>ppt_x</p:attrName>
                                        </p:attrNameLst>
                                      </p:cBhvr>
                                      <p:tavLst>
                                        <p:tav tm="0" fmla="#ppt_x+(cos(-2*pi*(1-$))*-#ppt_x-sin(-2*pi*(1-$))*(1-#ppt_y))*(1-$)">
                                          <p:val>
                                            <p:fltVal val="0"/>
                                          </p:val>
                                        </p:tav>
                                        <p:tav tm="100000">
                                          <p:val>
                                            <p:fltVal val="1"/>
                                          </p:val>
                                        </p:tav>
                                      </p:tavLst>
                                    </p:anim>
                                    <p:anim calcmode="lin" valueType="num">
                                      <p:cBhvr>
                                        <p:cTn id="318" dur="1000" fill="hold"/>
                                        <p:tgtEl>
                                          <p:spTgt spid="463921"/>
                                        </p:tgtEl>
                                        <p:attrNameLst>
                                          <p:attrName>ppt_y</p:attrName>
                                        </p:attrNameLst>
                                      </p:cBhvr>
                                      <p:tavLst>
                                        <p:tav tm="0" fmla="#ppt_y+(sin(-2*pi*(1-$))*-#ppt_x+cos(-2*pi*(1-$))*(1-#ppt_y))*(1-$)">
                                          <p:val>
                                            <p:fltVal val="0"/>
                                          </p:val>
                                        </p:tav>
                                        <p:tav tm="100000">
                                          <p:val>
                                            <p:fltVal val="1"/>
                                          </p:val>
                                        </p:tav>
                                      </p:tavLst>
                                    </p:anim>
                                  </p:childTnLst>
                                </p:cTn>
                              </p:par>
                            </p:childTnLst>
                          </p:cTn>
                        </p:par>
                        <p:par>
                          <p:cTn id="319" fill="hold" nodeType="afterGroup">
                            <p:stCondLst>
                              <p:cond delay="90000"/>
                            </p:stCondLst>
                            <p:childTnLst>
                              <p:par>
                                <p:cTn id="320" presetID="15" presetClass="entr" presetSubtype="0" fill="hold" nodeType="afterEffect">
                                  <p:stCondLst>
                                    <p:cond delay="1000"/>
                                  </p:stCondLst>
                                  <p:childTnLst>
                                    <p:set>
                                      <p:cBhvr>
                                        <p:cTn id="321" dur="1" fill="hold">
                                          <p:stCondLst>
                                            <p:cond delay="0"/>
                                          </p:stCondLst>
                                        </p:cTn>
                                        <p:tgtEl>
                                          <p:spTgt spid="463922"/>
                                        </p:tgtEl>
                                        <p:attrNameLst>
                                          <p:attrName>style.visibility</p:attrName>
                                        </p:attrNameLst>
                                      </p:cBhvr>
                                      <p:to>
                                        <p:strVal val="visible"/>
                                      </p:to>
                                    </p:set>
                                    <p:anim calcmode="lin" valueType="num">
                                      <p:cBhvr>
                                        <p:cTn id="322" dur="1000" fill="hold"/>
                                        <p:tgtEl>
                                          <p:spTgt spid="463922"/>
                                        </p:tgtEl>
                                        <p:attrNameLst>
                                          <p:attrName>ppt_w</p:attrName>
                                        </p:attrNameLst>
                                      </p:cBhvr>
                                      <p:tavLst>
                                        <p:tav tm="0">
                                          <p:val>
                                            <p:fltVal val="0"/>
                                          </p:val>
                                        </p:tav>
                                        <p:tav tm="100000">
                                          <p:val>
                                            <p:strVal val="#ppt_w"/>
                                          </p:val>
                                        </p:tav>
                                      </p:tavLst>
                                    </p:anim>
                                    <p:anim calcmode="lin" valueType="num">
                                      <p:cBhvr>
                                        <p:cTn id="323" dur="1000" fill="hold"/>
                                        <p:tgtEl>
                                          <p:spTgt spid="463922"/>
                                        </p:tgtEl>
                                        <p:attrNameLst>
                                          <p:attrName>ppt_h</p:attrName>
                                        </p:attrNameLst>
                                      </p:cBhvr>
                                      <p:tavLst>
                                        <p:tav tm="0">
                                          <p:val>
                                            <p:fltVal val="0"/>
                                          </p:val>
                                        </p:tav>
                                        <p:tav tm="100000">
                                          <p:val>
                                            <p:strVal val="#ppt_h"/>
                                          </p:val>
                                        </p:tav>
                                      </p:tavLst>
                                    </p:anim>
                                    <p:anim calcmode="lin" valueType="num">
                                      <p:cBhvr>
                                        <p:cTn id="324" dur="1000" fill="hold"/>
                                        <p:tgtEl>
                                          <p:spTgt spid="463922"/>
                                        </p:tgtEl>
                                        <p:attrNameLst>
                                          <p:attrName>ppt_x</p:attrName>
                                        </p:attrNameLst>
                                      </p:cBhvr>
                                      <p:tavLst>
                                        <p:tav tm="0" fmla="#ppt_x+(cos(-2*pi*(1-$))*-#ppt_x-sin(-2*pi*(1-$))*(1-#ppt_y))*(1-$)">
                                          <p:val>
                                            <p:fltVal val="0"/>
                                          </p:val>
                                        </p:tav>
                                        <p:tav tm="100000">
                                          <p:val>
                                            <p:fltVal val="1"/>
                                          </p:val>
                                        </p:tav>
                                      </p:tavLst>
                                    </p:anim>
                                    <p:anim calcmode="lin" valueType="num">
                                      <p:cBhvr>
                                        <p:cTn id="325" dur="1000" fill="hold"/>
                                        <p:tgtEl>
                                          <p:spTgt spid="463922"/>
                                        </p:tgtEl>
                                        <p:attrNameLst>
                                          <p:attrName>ppt_y</p:attrName>
                                        </p:attrNameLst>
                                      </p:cBhvr>
                                      <p:tavLst>
                                        <p:tav tm="0" fmla="#ppt_y+(sin(-2*pi*(1-$))*-#ppt_x+cos(-2*pi*(1-$))*(1-#ppt_y))*(1-$)">
                                          <p:val>
                                            <p:fltVal val="0"/>
                                          </p:val>
                                        </p:tav>
                                        <p:tav tm="100000">
                                          <p:val>
                                            <p:fltVal val="1"/>
                                          </p:val>
                                        </p:tav>
                                      </p:tavLst>
                                    </p:anim>
                                  </p:childTnLst>
                                </p:cTn>
                              </p:par>
                            </p:childTnLst>
                          </p:cTn>
                        </p:par>
                        <p:par>
                          <p:cTn id="326" fill="hold" nodeType="afterGroup">
                            <p:stCondLst>
                              <p:cond delay="92000"/>
                            </p:stCondLst>
                            <p:childTnLst>
                              <p:par>
                                <p:cTn id="327" presetID="15" presetClass="entr" presetSubtype="0" fill="hold" nodeType="afterEffect">
                                  <p:stCondLst>
                                    <p:cond delay="1000"/>
                                  </p:stCondLst>
                                  <p:childTnLst>
                                    <p:set>
                                      <p:cBhvr>
                                        <p:cTn id="328" dur="1" fill="hold">
                                          <p:stCondLst>
                                            <p:cond delay="0"/>
                                          </p:stCondLst>
                                        </p:cTn>
                                        <p:tgtEl>
                                          <p:spTgt spid="463923"/>
                                        </p:tgtEl>
                                        <p:attrNameLst>
                                          <p:attrName>style.visibility</p:attrName>
                                        </p:attrNameLst>
                                      </p:cBhvr>
                                      <p:to>
                                        <p:strVal val="visible"/>
                                      </p:to>
                                    </p:set>
                                    <p:anim calcmode="lin" valueType="num">
                                      <p:cBhvr>
                                        <p:cTn id="329" dur="1000" fill="hold"/>
                                        <p:tgtEl>
                                          <p:spTgt spid="463923"/>
                                        </p:tgtEl>
                                        <p:attrNameLst>
                                          <p:attrName>ppt_w</p:attrName>
                                        </p:attrNameLst>
                                      </p:cBhvr>
                                      <p:tavLst>
                                        <p:tav tm="0">
                                          <p:val>
                                            <p:fltVal val="0"/>
                                          </p:val>
                                        </p:tav>
                                        <p:tav tm="100000">
                                          <p:val>
                                            <p:strVal val="#ppt_w"/>
                                          </p:val>
                                        </p:tav>
                                      </p:tavLst>
                                    </p:anim>
                                    <p:anim calcmode="lin" valueType="num">
                                      <p:cBhvr>
                                        <p:cTn id="330" dur="1000" fill="hold"/>
                                        <p:tgtEl>
                                          <p:spTgt spid="463923"/>
                                        </p:tgtEl>
                                        <p:attrNameLst>
                                          <p:attrName>ppt_h</p:attrName>
                                        </p:attrNameLst>
                                      </p:cBhvr>
                                      <p:tavLst>
                                        <p:tav tm="0">
                                          <p:val>
                                            <p:fltVal val="0"/>
                                          </p:val>
                                        </p:tav>
                                        <p:tav tm="100000">
                                          <p:val>
                                            <p:strVal val="#ppt_h"/>
                                          </p:val>
                                        </p:tav>
                                      </p:tavLst>
                                    </p:anim>
                                    <p:anim calcmode="lin" valueType="num">
                                      <p:cBhvr>
                                        <p:cTn id="331" dur="1000" fill="hold"/>
                                        <p:tgtEl>
                                          <p:spTgt spid="463923"/>
                                        </p:tgtEl>
                                        <p:attrNameLst>
                                          <p:attrName>ppt_x</p:attrName>
                                        </p:attrNameLst>
                                      </p:cBhvr>
                                      <p:tavLst>
                                        <p:tav tm="0" fmla="#ppt_x+(cos(-2*pi*(1-$))*-#ppt_x-sin(-2*pi*(1-$))*(1-#ppt_y))*(1-$)">
                                          <p:val>
                                            <p:fltVal val="0"/>
                                          </p:val>
                                        </p:tav>
                                        <p:tav tm="100000">
                                          <p:val>
                                            <p:fltVal val="1"/>
                                          </p:val>
                                        </p:tav>
                                      </p:tavLst>
                                    </p:anim>
                                    <p:anim calcmode="lin" valueType="num">
                                      <p:cBhvr>
                                        <p:cTn id="332" dur="1000" fill="hold"/>
                                        <p:tgtEl>
                                          <p:spTgt spid="463923"/>
                                        </p:tgtEl>
                                        <p:attrNameLst>
                                          <p:attrName>ppt_y</p:attrName>
                                        </p:attrNameLst>
                                      </p:cBhvr>
                                      <p:tavLst>
                                        <p:tav tm="0" fmla="#ppt_y+(sin(-2*pi*(1-$))*-#ppt_x+cos(-2*pi*(1-$))*(1-#ppt_y))*(1-$)">
                                          <p:val>
                                            <p:fltVal val="0"/>
                                          </p:val>
                                        </p:tav>
                                        <p:tav tm="100000">
                                          <p:val>
                                            <p:fltVal val="1"/>
                                          </p:val>
                                        </p:tav>
                                      </p:tavLst>
                                    </p:anim>
                                  </p:childTnLst>
                                </p:cTn>
                              </p:par>
                            </p:childTnLst>
                          </p:cTn>
                        </p:par>
                        <p:par>
                          <p:cTn id="333" fill="hold" nodeType="afterGroup">
                            <p:stCondLst>
                              <p:cond delay="94000"/>
                            </p:stCondLst>
                            <p:childTnLst>
                              <p:par>
                                <p:cTn id="334" presetID="15" presetClass="entr" presetSubtype="0" fill="hold" nodeType="afterEffect">
                                  <p:stCondLst>
                                    <p:cond delay="1000"/>
                                  </p:stCondLst>
                                  <p:childTnLst>
                                    <p:set>
                                      <p:cBhvr>
                                        <p:cTn id="335" dur="1" fill="hold">
                                          <p:stCondLst>
                                            <p:cond delay="0"/>
                                          </p:stCondLst>
                                        </p:cTn>
                                        <p:tgtEl>
                                          <p:spTgt spid="463924"/>
                                        </p:tgtEl>
                                        <p:attrNameLst>
                                          <p:attrName>style.visibility</p:attrName>
                                        </p:attrNameLst>
                                      </p:cBhvr>
                                      <p:to>
                                        <p:strVal val="visible"/>
                                      </p:to>
                                    </p:set>
                                    <p:anim calcmode="lin" valueType="num">
                                      <p:cBhvr>
                                        <p:cTn id="336" dur="1000" fill="hold"/>
                                        <p:tgtEl>
                                          <p:spTgt spid="463924"/>
                                        </p:tgtEl>
                                        <p:attrNameLst>
                                          <p:attrName>ppt_w</p:attrName>
                                        </p:attrNameLst>
                                      </p:cBhvr>
                                      <p:tavLst>
                                        <p:tav tm="0">
                                          <p:val>
                                            <p:fltVal val="0"/>
                                          </p:val>
                                        </p:tav>
                                        <p:tav tm="100000">
                                          <p:val>
                                            <p:strVal val="#ppt_w"/>
                                          </p:val>
                                        </p:tav>
                                      </p:tavLst>
                                    </p:anim>
                                    <p:anim calcmode="lin" valueType="num">
                                      <p:cBhvr>
                                        <p:cTn id="337" dur="1000" fill="hold"/>
                                        <p:tgtEl>
                                          <p:spTgt spid="463924"/>
                                        </p:tgtEl>
                                        <p:attrNameLst>
                                          <p:attrName>ppt_h</p:attrName>
                                        </p:attrNameLst>
                                      </p:cBhvr>
                                      <p:tavLst>
                                        <p:tav tm="0">
                                          <p:val>
                                            <p:fltVal val="0"/>
                                          </p:val>
                                        </p:tav>
                                        <p:tav tm="100000">
                                          <p:val>
                                            <p:strVal val="#ppt_h"/>
                                          </p:val>
                                        </p:tav>
                                      </p:tavLst>
                                    </p:anim>
                                    <p:anim calcmode="lin" valueType="num">
                                      <p:cBhvr>
                                        <p:cTn id="338" dur="1000" fill="hold"/>
                                        <p:tgtEl>
                                          <p:spTgt spid="463924"/>
                                        </p:tgtEl>
                                        <p:attrNameLst>
                                          <p:attrName>ppt_x</p:attrName>
                                        </p:attrNameLst>
                                      </p:cBhvr>
                                      <p:tavLst>
                                        <p:tav tm="0" fmla="#ppt_x+(cos(-2*pi*(1-$))*-#ppt_x-sin(-2*pi*(1-$))*(1-#ppt_y))*(1-$)">
                                          <p:val>
                                            <p:fltVal val="0"/>
                                          </p:val>
                                        </p:tav>
                                        <p:tav tm="100000">
                                          <p:val>
                                            <p:fltVal val="1"/>
                                          </p:val>
                                        </p:tav>
                                      </p:tavLst>
                                    </p:anim>
                                    <p:anim calcmode="lin" valueType="num">
                                      <p:cBhvr>
                                        <p:cTn id="339" dur="1000" fill="hold"/>
                                        <p:tgtEl>
                                          <p:spTgt spid="463924"/>
                                        </p:tgtEl>
                                        <p:attrNameLst>
                                          <p:attrName>ppt_y</p:attrName>
                                        </p:attrNameLst>
                                      </p:cBhvr>
                                      <p:tavLst>
                                        <p:tav tm="0" fmla="#ppt_y+(sin(-2*pi*(1-$))*-#ppt_x+cos(-2*pi*(1-$))*(1-#ppt_y))*(1-$)">
                                          <p:val>
                                            <p:fltVal val="0"/>
                                          </p:val>
                                        </p:tav>
                                        <p:tav tm="100000">
                                          <p:val>
                                            <p:fltVal val="1"/>
                                          </p:val>
                                        </p:tav>
                                      </p:tavLst>
                                    </p:anim>
                                  </p:childTnLst>
                                </p:cTn>
                              </p:par>
                            </p:childTnLst>
                          </p:cTn>
                        </p:par>
                        <p:par>
                          <p:cTn id="340" fill="hold" nodeType="afterGroup">
                            <p:stCondLst>
                              <p:cond delay="96000"/>
                            </p:stCondLst>
                            <p:childTnLst>
                              <p:par>
                                <p:cTn id="341" presetID="15" presetClass="entr" presetSubtype="0" fill="hold" nodeType="afterEffect">
                                  <p:stCondLst>
                                    <p:cond delay="1000"/>
                                  </p:stCondLst>
                                  <p:childTnLst>
                                    <p:set>
                                      <p:cBhvr>
                                        <p:cTn id="342" dur="1" fill="hold">
                                          <p:stCondLst>
                                            <p:cond delay="0"/>
                                          </p:stCondLst>
                                        </p:cTn>
                                        <p:tgtEl>
                                          <p:spTgt spid="463925"/>
                                        </p:tgtEl>
                                        <p:attrNameLst>
                                          <p:attrName>style.visibility</p:attrName>
                                        </p:attrNameLst>
                                      </p:cBhvr>
                                      <p:to>
                                        <p:strVal val="visible"/>
                                      </p:to>
                                    </p:set>
                                    <p:anim calcmode="lin" valueType="num">
                                      <p:cBhvr>
                                        <p:cTn id="343" dur="1000" fill="hold"/>
                                        <p:tgtEl>
                                          <p:spTgt spid="463925"/>
                                        </p:tgtEl>
                                        <p:attrNameLst>
                                          <p:attrName>ppt_w</p:attrName>
                                        </p:attrNameLst>
                                      </p:cBhvr>
                                      <p:tavLst>
                                        <p:tav tm="0">
                                          <p:val>
                                            <p:fltVal val="0"/>
                                          </p:val>
                                        </p:tav>
                                        <p:tav tm="100000">
                                          <p:val>
                                            <p:strVal val="#ppt_w"/>
                                          </p:val>
                                        </p:tav>
                                      </p:tavLst>
                                    </p:anim>
                                    <p:anim calcmode="lin" valueType="num">
                                      <p:cBhvr>
                                        <p:cTn id="344" dur="1000" fill="hold"/>
                                        <p:tgtEl>
                                          <p:spTgt spid="463925"/>
                                        </p:tgtEl>
                                        <p:attrNameLst>
                                          <p:attrName>ppt_h</p:attrName>
                                        </p:attrNameLst>
                                      </p:cBhvr>
                                      <p:tavLst>
                                        <p:tav tm="0">
                                          <p:val>
                                            <p:fltVal val="0"/>
                                          </p:val>
                                        </p:tav>
                                        <p:tav tm="100000">
                                          <p:val>
                                            <p:strVal val="#ppt_h"/>
                                          </p:val>
                                        </p:tav>
                                      </p:tavLst>
                                    </p:anim>
                                    <p:anim calcmode="lin" valueType="num">
                                      <p:cBhvr>
                                        <p:cTn id="345" dur="1000" fill="hold"/>
                                        <p:tgtEl>
                                          <p:spTgt spid="463925"/>
                                        </p:tgtEl>
                                        <p:attrNameLst>
                                          <p:attrName>ppt_x</p:attrName>
                                        </p:attrNameLst>
                                      </p:cBhvr>
                                      <p:tavLst>
                                        <p:tav tm="0" fmla="#ppt_x+(cos(-2*pi*(1-$))*-#ppt_x-sin(-2*pi*(1-$))*(1-#ppt_y))*(1-$)">
                                          <p:val>
                                            <p:fltVal val="0"/>
                                          </p:val>
                                        </p:tav>
                                        <p:tav tm="100000">
                                          <p:val>
                                            <p:fltVal val="1"/>
                                          </p:val>
                                        </p:tav>
                                      </p:tavLst>
                                    </p:anim>
                                    <p:anim calcmode="lin" valueType="num">
                                      <p:cBhvr>
                                        <p:cTn id="346" dur="1000" fill="hold"/>
                                        <p:tgtEl>
                                          <p:spTgt spid="463925"/>
                                        </p:tgtEl>
                                        <p:attrNameLst>
                                          <p:attrName>ppt_y</p:attrName>
                                        </p:attrNameLst>
                                      </p:cBhvr>
                                      <p:tavLst>
                                        <p:tav tm="0" fmla="#ppt_y+(sin(-2*pi*(1-$))*-#ppt_x+cos(-2*pi*(1-$))*(1-#ppt_y))*(1-$)">
                                          <p:val>
                                            <p:fltVal val="0"/>
                                          </p:val>
                                        </p:tav>
                                        <p:tav tm="100000">
                                          <p:val>
                                            <p:fltVal val="1"/>
                                          </p:val>
                                        </p:tav>
                                      </p:tavLst>
                                    </p:anim>
                                  </p:childTnLst>
                                </p:cTn>
                              </p:par>
                            </p:childTnLst>
                          </p:cTn>
                        </p:par>
                        <p:par>
                          <p:cTn id="347" fill="hold" nodeType="afterGroup">
                            <p:stCondLst>
                              <p:cond delay="98000"/>
                            </p:stCondLst>
                            <p:childTnLst>
                              <p:par>
                                <p:cTn id="348" presetID="15" presetClass="entr" presetSubtype="0" fill="hold" nodeType="afterEffect">
                                  <p:stCondLst>
                                    <p:cond delay="1000"/>
                                  </p:stCondLst>
                                  <p:childTnLst>
                                    <p:set>
                                      <p:cBhvr>
                                        <p:cTn id="349" dur="1" fill="hold">
                                          <p:stCondLst>
                                            <p:cond delay="0"/>
                                          </p:stCondLst>
                                        </p:cTn>
                                        <p:tgtEl>
                                          <p:spTgt spid="463926"/>
                                        </p:tgtEl>
                                        <p:attrNameLst>
                                          <p:attrName>style.visibility</p:attrName>
                                        </p:attrNameLst>
                                      </p:cBhvr>
                                      <p:to>
                                        <p:strVal val="visible"/>
                                      </p:to>
                                    </p:set>
                                    <p:anim calcmode="lin" valueType="num">
                                      <p:cBhvr>
                                        <p:cTn id="350" dur="1000" fill="hold"/>
                                        <p:tgtEl>
                                          <p:spTgt spid="463926"/>
                                        </p:tgtEl>
                                        <p:attrNameLst>
                                          <p:attrName>ppt_w</p:attrName>
                                        </p:attrNameLst>
                                      </p:cBhvr>
                                      <p:tavLst>
                                        <p:tav tm="0">
                                          <p:val>
                                            <p:fltVal val="0"/>
                                          </p:val>
                                        </p:tav>
                                        <p:tav tm="100000">
                                          <p:val>
                                            <p:strVal val="#ppt_w"/>
                                          </p:val>
                                        </p:tav>
                                      </p:tavLst>
                                    </p:anim>
                                    <p:anim calcmode="lin" valueType="num">
                                      <p:cBhvr>
                                        <p:cTn id="351" dur="1000" fill="hold"/>
                                        <p:tgtEl>
                                          <p:spTgt spid="463926"/>
                                        </p:tgtEl>
                                        <p:attrNameLst>
                                          <p:attrName>ppt_h</p:attrName>
                                        </p:attrNameLst>
                                      </p:cBhvr>
                                      <p:tavLst>
                                        <p:tav tm="0">
                                          <p:val>
                                            <p:fltVal val="0"/>
                                          </p:val>
                                        </p:tav>
                                        <p:tav tm="100000">
                                          <p:val>
                                            <p:strVal val="#ppt_h"/>
                                          </p:val>
                                        </p:tav>
                                      </p:tavLst>
                                    </p:anim>
                                    <p:anim calcmode="lin" valueType="num">
                                      <p:cBhvr>
                                        <p:cTn id="352" dur="1000" fill="hold"/>
                                        <p:tgtEl>
                                          <p:spTgt spid="463926"/>
                                        </p:tgtEl>
                                        <p:attrNameLst>
                                          <p:attrName>ppt_x</p:attrName>
                                        </p:attrNameLst>
                                      </p:cBhvr>
                                      <p:tavLst>
                                        <p:tav tm="0" fmla="#ppt_x+(cos(-2*pi*(1-$))*-#ppt_x-sin(-2*pi*(1-$))*(1-#ppt_y))*(1-$)">
                                          <p:val>
                                            <p:fltVal val="0"/>
                                          </p:val>
                                        </p:tav>
                                        <p:tav tm="100000">
                                          <p:val>
                                            <p:fltVal val="1"/>
                                          </p:val>
                                        </p:tav>
                                      </p:tavLst>
                                    </p:anim>
                                    <p:anim calcmode="lin" valueType="num">
                                      <p:cBhvr>
                                        <p:cTn id="353" dur="1000" fill="hold"/>
                                        <p:tgtEl>
                                          <p:spTgt spid="463926"/>
                                        </p:tgtEl>
                                        <p:attrNameLst>
                                          <p:attrName>ppt_y</p:attrName>
                                        </p:attrNameLst>
                                      </p:cBhvr>
                                      <p:tavLst>
                                        <p:tav tm="0" fmla="#ppt_y+(sin(-2*pi*(1-$))*-#ppt_x+cos(-2*pi*(1-$))*(1-#ppt_y))*(1-$)">
                                          <p:val>
                                            <p:fltVal val="0"/>
                                          </p:val>
                                        </p:tav>
                                        <p:tav tm="100000">
                                          <p:val>
                                            <p:fltVal val="1"/>
                                          </p:val>
                                        </p:tav>
                                      </p:tavLst>
                                    </p:anim>
                                  </p:childTnLst>
                                </p:cTn>
                              </p:par>
                            </p:childTnLst>
                          </p:cTn>
                        </p:par>
                        <p:par>
                          <p:cTn id="354" fill="hold" nodeType="afterGroup">
                            <p:stCondLst>
                              <p:cond delay="100000"/>
                            </p:stCondLst>
                            <p:childTnLst>
                              <p:par>
                                <p:cTn id="355" presetID="15" presetClass="entr" presetSubtype="0" fill="hold" nodeType="afterEffect">
                                  <p:stCondLst>
                                    <p:cond delay="1000"/>
                                  </p:stCondLst>
                                  <p:childTnLst>
                                    <p:set>
                                      <p:cBhvr>
                                        <p:cTn id="356" dur="1" fill="hold">
                                          <p:stCondLst>
                                            <p:cond delay="0"/>
                                          </p:stCondLst>
                                        </p:cTn>
                                        <p:tgtEl>
                                          <p:spTgt spid="463927"/>
                                        </p:tgtEl>
                                        <p:attrNameLst>
                                          <p:attrName>style.visibility</p:attrName>
                                        </p:attrNameLst>
                                      </p:cBhvr>
                                      <p:to>
                                        <p:strVal val="visible"/>
                                      </p:to>
                                    </p:set>
                                    <p:anim calcmode="lin" valueType="num">
                                      <p:cBhvr>
                                        <p:cTn id="357" dur="1000" fill="hold"/>
                                        <p:tgtEl>
                                          <p:spTgt spid="463927"/>
                                        </p:tgtEl>
                                        <p:attrNameLst>
                                          <p:attrName>ppt_w</p:attrName>
                                        </p:attrNameLst>
                                      </p:cBhvr>
                                      <p:tavLst>
                                        <p:tav tm="0">
                                          <p:val>
                                            <p:fltVal val="0"/>
                                          </p:val>
                                        </p:tav>
                                        <p:tav tm="100000">
                                          <p:val>
                                            <p:strVal val="#ppt_w"/>
                                          </p:val>
                                        </p:tav>
                                      </p:tavLst>
                                    </p:anim>
                                    <p:anim calcmode="lin" valueType="num">
                                      <p:cBhvr>
                                        <p:cTn id="358" dur="1000" fill="hold"/>
                                        <p:tgtEl>
                                          <p:spTgt spid="463927"/>
                                        </p:tgtEl>
                                        <p:attrNameLst>
                                          <p:attrName>ppt_h</p:attrName>
                                        </p:attrNameLst>
                                      </p:cBhvr>
                                      <p:tavLst>
                                        <p:tav tm="0">
                                          <p:val>
                                            <p:fltVal val="0"/>
                                          </p:val>
                                        </p:tav>
                                        <p:tav tm="100000">
                                          <p:val>
                                            <p:strVal val="#ppt_h"/>
                                          </p:val>
                                        </p:tav>
                                      </p:tavLst>
                                    </p:anim>
                                    <p:anim calcmode="lin" valueType="num">
                                      <p:cBhvr>
                                        <p:cTn id="359" dur="1000" fill="hold"/>
                                        <p:tgtEl>
                                          <p:spTgt spid="463927"/>
                                        </p:tgtEl>
                                        <p:attrNameLst>
                                          <p:attrName>ppt_x</p:attrName>
                                        </p:attrNameLst>
                                      </p:cBhvr>
                                      <p:tavLst>
                                        <p:tav tm="0" fmla="#ppt_x+(cos(-2*pi*(1-$))*-#ppt_x-sin(-2*pi*(1-$))*(1-#ppt_y))*(1-$)">
                                          <p:val>
                                            <p:fltVal val="0"/>
                                          </p:val>
                                        </p:tav>
                                        <p:tav tm="100000">
                                          <p:val>
                                            <p:fltVal val="1"/>
                                          </p:val>
                                        </p:tav>
                                      </p:tavLst>
                                    </p:anim>
                                    <p:anim calcmode="lin" valueType="num">
                                      <p:cBhvr>
                                        <p:cTn id="360" dur="1000" fill="hold"/>
                                        <p:tgtEl>
                                          <p:spTgt spid="463927"/>
                                        </p:tgtEl>
                                        <p:attrNameLst>
                                          <p:attrName>ppt_y</p:attrName>
                                        </p:attrNameLst>
                                      </p:cBhvr>
                                      <p:tavLst>
                                        <p:tav tm="0" fmla="#ppt_y+(sin(-2*pi*(1-$))*-#ppt_x+cos(-2*pi*(1-$))*(1-#ppt_y))*(1-$)">
                                          <p:val>
                                            <p:fltVal val="0"/>
                                          </p:val>
                                        </p:tav>
                                        <p:tav tm="100000">
                                          <p:val>
                                            <p:fltVal val="1"/>
                                          </p:val>
                                        </p:tav>
                                      </p:tavLst>
                                    </p:anim>
                                  </p:childTnLst>
                                </p:cTn>
                              </p:par>
                            </p:childTnLst>
                          </p:cTn>
                        </p:par>
                        <p:par>
                          <p:cTn id="361" fill="hold" nodeType="afterGroup">
                            <p:stCondLst>
                              <p:cond delay="102000"/>
                            </p:stCondLst>
                            <p:childTnLst>
                              <p:par>
                                <p:cTn id="362" presetID="15" presetClass="entr" presetSubtype="0" fill="hold" nodeType="afterEffect">
                                  <p:stCondLst>
                                    <p:cond delay="1000"/>
                                  </p:stCondLst>
                                  <p:childTnLst>
                                    <p:set>
                                      <p:cBhvr>
                                        <p:cTn id="363" dur="1" fill="hold">
                                          <p:stCondLst>
                                            <p:cond delay="0"/>
                                          </p:stCondLst>
                                        </p:cTn>
                                        <p:tgtEl>
                                          <p:spTgt spid="463928"/>
                                        </p:tgtEl>
                                        <p:attrNameLst>
                                          <p:attrName>style.visibility</p:attrName>
                                        </p:attrNameLst>
                                      </p:cBhvr>
                                      <p:to>
                                        <p:strVal val="visible"/>
                                      </p:to>
                                    </p:set>
                                    <p:anim calcmode="lin" valueType="num">
                                      <p:cBhvr>
                                        <p:cTn id="364" dur="1000" fill="hold"/>
                                        <p:tgtEl>
                                          <p:spTgt spid="463928"/>
                                        </p:tgtEl>
                                        <p:attrNameLst>
                                          <p:attrName>ppt_w</p:attrName>
                                        </p:attrNameLst>
                                      </p:cBhvr>
                                      <p:tavLst>
                                        <p:tav tm="0">
                                          <p:val>
                                            <p:fltVal val="0"/>
                                          </p:val>
                                        </p:tav>
                                        <p:tav tm="100000">
                                          <p:val>
                                            <p:strVal val="#ppt_w"/>
                                          </p:val>
                                        </p:tav>
                                      </p:tavLst>
                                    </p:anim>
                                    <p:anim calcmode="lin" valueType="num">
                                      <p:cBhvr>
                                        <p:cTn id="365" dur="1000" fill="hold"/>
                                        <p:tgtEl>
                                          <p:spTgt spid="463928"/>
                                        </p:tgtEl>
                                        <p:attrNameLst>
                                          <p:attrName>ppt_h</p:attrName>
                                        </p:attrNameLst>
                                      </p:cBhvr>
                                      <p:tavLst>
                                        <p:tav tm="0">
                                          <p:val>
                                            <p:fltVal val="0"/>
                                          </p:val>
                                        </p:tav>
                                        <p:tav tm="100000">
                                          <p:val>
                                            <p:strVal val="#ppt_h"/>
                                          </p:val>
                                        </p:tav>
                                      </p:tavLst>
                                    </p:anim>
                                    <p:anim calcmode="lin" valueType="num">
                                      <p:cBhvr>
                                        <p:cTn id="366" dur="1000" fill="hold"/>
                                        <p:tgtEl>
                                          <p:spTgt spid="463928"/>
                                        </p:tgtEl>
                                        <p:attrNameLst>
                                          <p:attrName>ppt_x</p:attrName>
                                        </p:attrNameLst>
                                      </p:cBhvr>
                                      <p:tavLst>
                                        <p:tav tm="0" fmla="#ppt_x+(cos(-2*pi*(1-$))*-#ppt_x-sin(-2*pi*(1-$))*(1-#ppt_y))*(1-$)">
                                          <p:val>
                                            <p:fltVal val="0"/>
                                          </p:val>
                                        </p:tav>
                                        <p:tav tm="100000">
                                          <p:val>
                                            <p:fltVal val="1"/>
                                          </p:val>
                                        </p:tav>
                                      </p:tavLst>
                                    </p:anim>
                                    <p:anim calcmode="lin" valueType="num">
                                      <p:cBhvr>
                                        <p:cTn id="367" dur="1000" fill="hold"/>
                                        <p:tgtEl>
                                          <p:spTgt spid="463928"/>
                                        </p:tgtEl>
                                        <p:attrNameLst>
                                          <p:attrName>ppt_y</p:attrName>
                                        </p:attrNameLst>
                                      </p:cBhvr>
                                      <p:tavLst>
                                        <p:tav tm="0" fmla="#ppt_y+(sin(-2*pi*(1-$))*-#ppt_x+cos(-2*pi*(1-$))*(1-#ppt_y))*(1-$)">
                                          <p:val>
                                            <p:fltVal val="0"/>
                                          </p:val>
                                        </p:tav>
                                        <p:tav tm="100000">
                                          <p:val>
                                            <p:fltVal val="1"/>
                                          </p:val>
                                        </p:tav>
                                      </p:tavLst>
                                    </p:anim>
                                  </p:childTnLst>
                                </p:cTn>
                              </p:par>
                            </p:childTnLst>
                          </p:cTn>
                        </p:par>
                        <p:par>
                          <p:cTn id="368" fill="hold" nodeType="afterGroup">
                            <p:stCondLst>
                              <p:cond delay="104000"/>
                            </p:stCondLst>
                            <p:childTnLst>
                              <p:par>
                                <p:cTn id="369" presetID="15" presetClass="entr" presetSubtype="0" fill="hold" nodeType="afterEffect">
                                  <p:stCondLst>
                                    <p:cond delay="1000"/>
                                  </p:stCondLst>
                                  <p:childTnLst>
                                    <p:set>
                                      <p:cBhvr>
                                        <p:cTn id="370" dur="1" fill="hold">
                                          <p:stCondLst>
                                            <p:cond delay="0"/>
                                          </p:stCondLst>
                                        </p:cTn>
                                        <p:tgtEl>
                                          <p:spTgt spid="463929"/>
                                        </p:tgtEl>
                                        <p:attrNameLst>
                                          <p:attrName>style.visibility</p:attrName>
                                        </p:attrNameLst>
                                      </p:cBhvr>
                                      <p:to>
                                        <p:strVal val="visible"/>
                                      </p:to>
                                    </p:set>
                                    <p:anim calcmode="lin" valueType="num">
                                      <p:cBhvr>
                                        <p:cTn id="371" dur="1000" fill="hold"/>
                                        <p:tgtEl>
                                          <p:spTgt spid="463929"/>
                                        </p:tgtEl>
                                        <p:attrNameLst>
                                          <p:attrName>ppt_w</p:attrName>
                                        </p:attrNameLst>
                                      </p:cBhvr>
                                      <p:tavLst>
                                        <p:tav tm="0">
                                          <p:val>
                                            <p:fltVal val="0"/>
                                          </p:val>
                                        </p:tav>
                                        <p:tav tm="100000">
                                          <p:val>
                                            <p:strVal val="#ppt_w"/>
                                          </p:val>
                                        </p:tav>
                                      </p:tavLst>
                                    </p:anim>
                                    <p:anim calcmode="lin" valueType="num">
                                      <p:cBhvr>
                                        <p:cTn id="372" dur="1000" fill="hold"/>
                                        <p:tgtEl>
                                          <p:spTgt spid="463929"/>
                                        </p:tgtEl>
                                        <p:attrNameLst>
                                          <p:attrName>ppt_h</p:attrName>
                                        </p:attrNameLst>
                                      </p:cBhvr>
                                      <p:tavLst>
                                        <p:tav tm="0">
                                          <p:val>
                                            <p:fltVal val="0"/>
                                          </p:val>
                                        </p:tav>
                                        <p:tav tm="100000">
                                          <p:val>
                                            <p:strVal val="#ppt_h"/>
                                          </p:val>
                                        </p:tav>
                                      </p:tavLst>
                                    </p:anim>
                                    <p:anim calcmode="lin" valueType="num">
                                      <p:cBhvr>
                                        <p:cTn id="373" dur="1000" fill="hold"/>
                                        <p:tgtEl>
                                          <p:spTgt spid="463929"/>
                                        </p:tgtEl>
                                        <p:attrNameLst>
                                          <p:attrName>ppt_x</p:attrName>
                                        </p:attrNameLst>
                                      </p:cBhvr>
                                      <p:tavLst>
                                        <p:tav tm="0" fmla="#ppt_x+(cos(-2*pi*(1-$))*-#ppt_x-sin(-2*pi*(1-$))*(1-#ppt_y))*(1-$)">
                                          <p:val>
                                            <p:fltVal val="0"/>
                                          </p:val>
                                        </p:tav>
                                        <p:tav tm="100000">
                                          <p:val>
                                            <p:fltVal val="1"/>
                                          </p:val>
                                        </p:tav>
                                      </p:tavLst>
                                    </p:anim>
                                    <p:anim calcmode="lin" valueType="num">
                                      <p:cBhvr>
                                        <p:cTn id="374" dur="1000" fill="hold"/>
                                        <p:tgtEl>
                                          <p:spTgt spid="463929"/>
                                        </p:tgtEl>
                                        <p:attrNameLst>
                                          <p:attrName>ppt_y</p:attrName>
                                        </p:attrNameLst>
                                      </p:cBhvr>
                                      <p:tavLst>
                                        <p:tav tm="0" fmla="#ppt_y+(sin(-2*pi*(1-$))*-#ppt_x+cos(-2*pi*(1-$))*(1-#ppt_y))*(1-$)">
                                          <p:val>
                                            <p:fltVal val="0"/>
                                          </p:val>
                                        </p:tav>
                                        <p:tav tm="100000">
                                          <p:val>
                                            <p:fltVal val="1"/>
                                          </p:val>
                                        </p:tav>
                                      </p:tavLst>
                                    </p:anim>
                                  </p:childTnLst>
                                </p:cTn>
                              </p:par>
                            </p:childTnLst>
                          </p:cTn>
                        </p:par>
                        <p:par>
                          <p:cTn id="375" fill="hold" nodeType="afterGroup">
                            <p:stCondLst>
                              <p:cond delay="106000"/>
                            </p:stCondLst>
                            <p:childTnLst>
                              <p:par>
                                <p:cTn id="376" presetID="15" presetClass="entr" presetSubtype="0" fill="hold" nodeType="afterEffect">
                                  <p:stCondLst>
                                    <p:cond delay="1000"/>
                                  </p:stCondLst>
                                  <p:childTnLst>
                                    <p:set>
                                      <p:cBhvr>
                                        <p:cTn id="377" dur="1" fill="hold">
                                          <p:stCondLst>
                                            <p:cond delay="0"/>
                                          </p:stCondLst>
                                        </p:cTn>
                                        <p:tgtEl>
                                          <p:spTgt spid="463930"/>
                                        </p:tgtEl>
                                        <p:attrNameLst>
                                          <p:attrName>style.visibility</p:attrName>
                                        </p:attrNameLst>
                                      </p:cBhvr>
                                      <p:to>
                                        <p:strVal val="visible"/>
                                      </p:to>
                                    </p:set>
                                    <p:anim calcmode="lin" valueType="num">
                                      <p:cBhvr>
                                        <p:cTn id="378" dur="1000" fill="hold"/>
                                        <p:tgtEl>
                                          <p:spTgt spid="463930"/>
                                        </p:tgtEl>
                                        <p:attrNameLst>
                                          <p:attrName>ppt_w</p:attrName>
                                        </p:attrNameLst>
                                      </p:cBhvr>
                                      <p:tavLst>
                                        <p:tav tm="0">
                                          <p:val>
                                            <p:fltVal val="0"/>
                                          </p:val>
                                        </p:tav>
                                        <p:tav tm="100000">
                                          <p:val>
                                            <p:strVal val="#ppt_w"/>
                                          </p:val>
                                        </p:tav>
                                      </p:tavLst>
                                    </p:anim>
                                    <p:anim calcmode="lin" valueType="num">
                                      <p:cBhvr>
                                        <p:cTn id="379" dur="1000" fill="hold"/>
                                        <p:tgtEl>
                                          <p:spTgt spid="463930"/>
                                        </p:tgtEl>
                                        <p:attrNameLst>
                                          <p:attrName>ppt_h</p:attrName>
                                        </p:attrNameLst>
                                      </p:cBhvr>
                                      <p:tavLst>
                                        <p:tav tm="0">
                                          <p:val>
                                            <p:fltVal val="0"/>
                                          </p:val>
                                        </p:tav>
                                        <p:tav tm="100000">
                                          <p:val>
                                            <p:strVal val="#ppt_h"/>
                                          </p:val>
                                        </p:tav>
                                      </p:tavLst>
                                    </p:anim>
                                    <p:anim calcmode="lin" valueType="num">
                                      <p:cBhvr>
                                        <p:cTn id="380" dur="1000" fill="hold"/>
                                        <p:tgtEl>
                                          <p:spTgt spid="463930"/>
                                        </p:tgtEl>
                                        <p:attrNameLst>
                                          <p:attrName>ppt_x</p:attrName>
                                        </p:attrNameLst>
                                      </p:cBhvr>
                                      <p:tavLst>
                                        <p:tav tm="0" fmla="#ppt_x+(cos(-2*pi*(1-$))*-#ppt_x-sin(-2*pi*(1-$))*(1-#ppt_y))*(1-$)">
                                          <p:val>
                                            <p:fltVal val="0"/>
                                          </p:val>
                                        </p:tav>
                                        <p:tav tm="100000">
                                          <p:val>
                                            <p:fltVal val="1"/>
                                          </p:val>
                                        </p:tav>
                                      </p:tavLst>
                                    </p:anim>
                                    <p:anim calcmode="lin" valueType="num">
                                      <p:cBhvr>
                                        <p:cTn id="381" dur="1000" fill="hold"/>
                                        <p:tgtEl>
                                          <p:spTgt spid="463930"/>
                                        </p:tgtEl>
                                        <p:attrNameLst>
                                          <p:attrName>ppt_y</p:attrName>
                                        </p:attrNameLst>
                                      </p:cBhvr>
                                      <p:tavLst>
                                        <p:tav tm="0" fmla="#ppt_y+(sin(-2*pi*(1-$))*-#ppt_x+cos(-2*pi*(1-$))*(1-#ppt_y))*(1-$)">
                                          <p:val>
                                            <p:fltVal val="0"/>
                                          </p:val>
                                        </p:tav>
                                        <p:tav tm="100000">
                                          <p:val>
                                            <p:fltVal val="1"/>
                                          </p:val>
                                        </p:tav>
                                      </p:tavLst>
                                    </p:anim>
                                  </p:childTnLst>
                                </p:cTn>
                              </p:par>
                            </p:childTnLst>
                          </p:cTn>
                        </p:par>
                        <p:par>
                          <p:cTn id="382" fill="hold" nodeType="afterGroup">
                            <p:stCondLst>
                              <p:cond delay="108000"/>
                            </p:stCondLst>
                            <p:childTnLst>
                              <p:par>
                                <p:cTn id="383" presetID="15" presetClass="entr" presetSubtype="0" fill="hold" nodeType="afterEffect">
                                  <p:stCondLst>
                                    <p:cond delay="1000"/>
                                  </p:stCondLst>
                                  <p:childTnLst>
                                    <p:set>
                                      <p:cBhvr>
                                        <p:cTn id="384" dur="1" fill="hold">
                                          <p:stCondLst>
                                            <p:cond delay="0"/>
                                          </p:stCondLst>
                                        </p:cTn>
                                        <p:tgtEl>
                                          <p:spTgt spid="463931"/>
                                        </p:tgtEl>
                                        <p:attrNameLst>
                                          <p:attrName>style.visibility</p:attrName>
                                        </p:attrNameLst>
                                      </p:cBhvr>
                                      <p:to>
                                        <p:strVal val="visible"/>
                                      </p:to>
                                    </p:set>
                                    <p:anim calcmode="lin" valueType="num">
                                      <p:cBhvr>
                                        <p:cTn id="385" dur="1000" fill="hold"/>
                                        <p:tgtEl>
                                          <p:spTgt spid="463931"/>
                                        </p:tgtEl>
                                        <p:attrNameLst>
                                          <p:attrName>ppt_w</p:attrName>
                                        </p:attrNameLst>
                                      </p:cBhvr>
                                      <p:tavLst>
                                        <p:tav tm="0">
                                          <p:val>
                                            <p:fltVal val="0"/>
                                          </p:val>
                                        </p:tav>
                                        <p:tav tm="100000">
                                          <p:val>
                                            <p:strVal val="#ppt_w"/>
                                          </p:val>
                                        </p:tav>
                                      </p:tavLst>
                                    </p:anim>
                                    <p:anim calcmode="lin" valueType="num">
                                      <p:cBhvr>
                                        <p:cTn id="386" dur="1000" fill="hold"/>
                                        <p:tgtEl>
                                          <p:spTgt spid="463931"/>
                                        </p:tgtEl>
                                        <p:attrNameLst>
                                          <p:attrName>ppt_h</p:attrName>
                                        </p:attrNameLst>
                                      </p:cBhvr>
                                      <p:tavLst>
                                        <p:tav tm="0">
                                          <p:val>
                                            <p:fltVal val="0"/>
                                          </p:val>
                                        </p:tav>
                                        <p:tav tm="100000">
                                          <p:val>
                                            <p:strVal val="#ppt_h"/>
                                          </p:val>
                                        </p:tav>
                                      </p:tavLst>
                                    </p:anim>
                                    <p:anim calcmode="lin" valueType="num">
                                      <p:cBhvr>
                                        <p:cTn id="387" dur="1000" fill="hold"/>
                                        <p:tgtEl>
                                          <p:spTgt spid="463931"/>
                                        </p:tgtEl>
                                        <p:attrNameLst>
                                          <p:attrName>ppt_x</p:attrName>
                                        </p:attrNameLst>
                                      </p:cBhvr>
                                      <p:tavLst>
                                        <p:tav tm="0" fmla="#ppt_x+(cos(-2*pi*(1-$))*-#ppt_x-sin(-2*pi*(1-$))*(1-#ppt_y))*(1-$)">
                                          <p:val>
                                            <p:fltVal val="0"/>
                                          </p:val>
                                        </p:tav>
                                        <p:tav tm="100000">
                                          <p:val>
                                            <p:fltVal val="1"/>
                                          </p:val>
                                        </p:tav>
                                      </p:tavLst>
                                    </p:anim>
                                    <p:anim calcmode="lin" valueType="num">
                                      <p:cBhvr>
                                        <p:cTn id="388" dur="1000" fill="hold"/>
                                        <p:tgtEl>
                                          <p:spTgt spid="463931"/>
                                        </p:tgtEl>
                                        <p:attrNameLst>
                                          <p:attrName>ppt_y</p:attrName>
                                        </p:attrNameLst>
                                      </p:cBhvr>
                                      <p:tavLst>
                                        <p:tav tm="0" fmla="#ppt_y+(sin(-2*pi*(1-$))*-#ppt_x+cos(-2*pi*(1-$))*(1-#ppt_y))*(1-$)">
                                          <p:val>
                                            <p:fltVal val="0"/>
                                          </p:val>
                                        </p:tav>
                                        <p:tav tm="100000">
                                          <p:val>
                                            <p:fltVal val="1"/>
                                          </p:val>
                                        </p:tav>
                                      </p:tavLst>
                                    </p:anim>
                                  </p:childTnLst>
                                </p:cTn>
                              </p:par>
                            </p:childTnLst>
                          </p:cTn>
                        </p:par>
                        <p:par>
                          <p:cTn id="389" fill="hold" nodeType="afterGroup">
                            <p:stCondLst>
                              <p:cond delay="110000"/>
                            </p:stCondLst>
                            <p:childTnLst>
                              <p:par>
                                <p:cTn id="390" presetID="15" presetClass="entr" presetSubtype="0" fill="hold" nodeType="afterEffect">
                                  <p:stCondLst>
                                    <p:cond delay="1000"/>
                                  </p:stCondLst>
                                  <p:childTnLst>
                                    <p:set>
                                      <p:cBhvr>
                                        <p:cTn id="391" dur="1" fill="hold">
                                          <p:stCondLst>
                                            <p:cond delay="0"/>
                                          </p:stCondLst>
                                        </p:cTn>
                                        <p:tgtEl>
                                          <p:spTgt spid="463932"/>
                                        </p:tgtEl>
                                        <p:attrNameLst>
                                          <p:attrName>style.visibility</p:attrName>
                                        </p:attrNameLst>
                                      </p:cBhvr>
                                      <p:to>
                                        <p:strVal val="visible"/>
                                      </p:to>
                                    </p:set>
                                    <p:anim calcmode="lin" valueType="num">
                                      <p:cBhvr>
                                        <p:cTn id="392" dur="1000" fill="hold"/>
                                        <p:tgtEl>
                                          <p:spTgt spid="463932"/>
                                        </p:tgtEl>
                                        <p:attrNameLst>
                                          <p:attrName>ppt_w</p:attrName>
                                        </p:attrNameLst>
                                      </p:cBhvr>
                                      <p:tavLst>
                                        <p:tav tm="0">
                                          <p:val>
                                            <p:fltVal val="0"/>
                                          </p:val>
                                        </p:tav>
                                        <p:tav tm="100000">
                                          <p:val>
                                            <p:strVal val="#ppt_w"/>
                                          </p:val>
                                        </p:tav>
                                      </p:tavLst>
                                    </p:anim>
                                    <p:anim calcmode="lin" valueType="num">
                                      <p:cBhvr>
                                        <p:cTn id="393" dur="1000" fill="hold"/>
                                        <p:tgtEl>
                                          <p:spTgt spid="463932"/>
                                        </p:tgtEl>
                                        <p:attrNameLst>
                                          <p:attrName>ppt_h</p:attrName>
                                        </p:attrNameLst>
                                      </p:cBhvr>
                                      <p:tavLst>
                                        <p:tav tm="0">
                                          <p:val>
                                            <p:fltVal val="0"/>
                                          </p:val>
                                        </p:tav>
                                        <p:tav tm="100000">
                                          <p:val>
                                            <p:strVal val="#ppt_h"/>
                                          </p:val>
                                        </p:tav>
                                      </p:tavLst>
                                    </p:anim>
                                    <p:anim calcmode="lin" valueType="num">
                                      <p:cBhvr>
                                        <p:cTn id="394" dur="1000" fill="hold"/>
                                        <p:tgtEl>
                                          <p:spTgt spid="463932"/>
                                        </p:tgtEl>
                                        <p:attrNameLst>
                                          <p:attrName>ppt_x</p:attrName>
                                        </p:attrNameLst>
                                      </p:cBhvr>
                                      <p:tavLst>
                                        <p:tav tm="0" fmla="#ppt_x+(cos(-2*pi*(1-$))*-#ppt_x-sin(-2*pi*(1-$))*(1-#ppt_y))*(1-$)">
                                          <p:val>
                                            <p:fltVal val="0"/>
                                          </p:val>
                                        </p:tav>
                                        <p:tav tm="100000">
                                          <p:val>
                                            <p:fltVal val="1"/>
                                          </p:val>
                                        </p:tav>
                                      </p:tavLst>
                                    </p:anim>
                                    <p:anim calcmode="lin" valueType="num">
                                      <p:cBhvr>
                                        <p:cTn id="395" dur="1000" fill="hold"/>
                                        <p:tgtEl>
                                          <p:spTgt spid="463932"/>
                                        </p:tgtEl>
                                        <p:attrNameLst>
                                          <p:attrName>ppt_y</p:attrName>
                                        </p:attrNameLst>
                                      </p:cBhvr>
                                      <p:tavLst>
                                        <p:tav tm="0" fmla="#ppt_y+(sin(-2*pi*(1-$))*-#ppt_x+cos(-2*pi*(1-$))*(1-#ppt_y))*(1-$)">
                                          <p:val>
                                            <p:fltVal val="0"/>
                                          </p:val>
                                        </p:tav>
                                        <p:tav tm="100000">
                                          <p:val>
                                            <p:fltVal val="1"/>
                                          </p:val>
                                        </p:tav>
                                      </p:tavLst>
                                    </p:anim>
                                  </p:childTnLst>
                                </p:cTn>
                              </p:par>
                            </p:childTnLst>
                          </p:cTn>
                        </p:par>
                        <p:par>
                          <p:cTn id="396" fill="hold" nodeType="afterGroup">
                            <p:stCondLst>
                              <p:cond delay="112000"/>
                            </p:stCondLst>
                            <p:childTnLst>
                              <p:par>
                                <p:cTn id="397" presetID="15" presetClass="entr" presetSubtype="0" fill="hold" nodeType="afterEffect">
                                  <p:stCondLst>
                                    <p:cond delay="1000"/>
                                  </p:stCondLst>
                                  <p:childTnLst>
                                    <p:set>
                                      <p:cBhvr>
                                        <p:cTn id="398" dur="1" fill="hold">
                                          <p:stCondLst>
                                            <p:cond delay="0"/>
                                          </p:stCondLst>
                                        </p:cTn>
                                        <p:tgtEl>
                                          <p:spTgt spid="463933"/>
                                        </p:tgtEl>
                                        <p:attrNameLst>
                                          <p:attrName>style.visibility</p:attrName>
                                        </p:attrNameLst>
                                      </p:cBhvr>
                                      <p:to>
                                        <p:strVal val="visible"/>
                                      </p:to>
                                    </p:set>
                                    <p:anim calcmode="lin" valueType="num">
                                      <p:cBhvr>
                                        <p:cTn id="399" dur="1000" fill="hold"/>
                                        <p:tgtEl>
                                          <p:spTgt spid="463933"/>
                                        </p:tgtEl>
                                        <p:attrNameLst>
                                          <p:attrName>ppt_w</p:attrName>
                                        </p:attrNameLst>
                                      </p:cBhvr>
                                      <p:tavLst>
                                        <p:tav tm="0">
                                          <p:val>
                                            <p:fltVal val="0"/>
                                          </p:val>
                                        </p:tav>
                                        <p:tav tm="100000">
                                          <p:val>
                                            <p:strVal val="#ppt_w"/>
                                          </p:val>
                                        </p:tav>
                                      </p:tavLst>
                                    </p:anim>
                                    <p:anim calcmode="lin" valueType="num">
                                      <p:cBhvr>
                                        <p:cTn id="400" dur="1000" fill="hold"/>
                                        <p:tgtEl>
                                          <p:spTgt spid="463933"/>
                                        </p:tgtEl>
                                        <p:attrNameLst>
                                          <p:attrName>ppt_h</p:attrName>
                                        </p:attrNameLst>
                                      </p:cBhvr>
                                      <p:tavLst>
                                        <p:tav tm="0">
                                          <p:val>
                                            <p:fltVal val="0"/>
                                          </p:val>
                                        </p:tav>
                                        <p:tav tm="100000">
                                          <p:val>
                                            <p:strVal val="#ppt_h"/>
                                          </p:val>
                                        </p:tav>
                                      </p:tavLst>
                                    </p:anim>
                                    <p:anim calcmode="lin" valueType="num">
                                      <p:cBhvr>
                                        <p:cTn id="401" dur="1000" fill="hold"/>
                                        <p:tgtEl>
                                          <p:spTgt spid="463933"/>
                                        </p:tgtEl>
                                        <p:attrNameLst>
                                          <p:attrName>ppt_x</p:attrName>
                                        </p:attrNameLst>
                                      </p:cBhvr>
                                      <p:tavLst>
                                        <p:tav tm="0" fmla="#ppt_x+(cos(-2*pi*(1-$))*-#ppt_x-sin(-2*pi*(1-$))*(1-#ppt_y))*(1-$)">
                                          <p:val>
                                            <p:fltVal val="0"/>
                                          </p:val>
                                        </p:tav>
                                        <p:tav tm="100000">
                                          <p:val>
                                            <p:fltVal val="1"/>
                                          </p:val>
                                        </p:tav>
                                      </p:tavLst>
                                    </p:anim>
                                    <p:anim calcmode="lin" valueType="num">
                                      <p:cBhvr>
                                        <p:cTn id="402" dur="1000" fill="hold"/>
                                        <p:tgtEl>
                                          <p:spTgt spid="463933"/>
                                        </p:tgtEl>
                                        <p:attrNameLst>
                                          <p:attrName>ppt_y</p:attrName>
                                        </p:attrNameLst>
                                      </p:cBhvr>
                                      <p:tavLst>
                                        <p:tav tm="0" fmla="#ppt_y+(sin(-2*pi*(1-$))*-#ppt_x+cos(-2*pi*(1-$))*(1-#ppt_y))*(1-$)">
                                          <p:val>
                                            <p:fltVal val="0"/>
                                          </p:val>
                                        </p:tav>
                                        <p:tav tm="100000">
                                          <p:val>
                                            <p:fltVal val="1"/>
                                          </p:val>
                                        </p:tav>
                                      </p:tavLst>
                                    </p:anim>
                                  </p:childTnLst>
                                </p:cTn>
                              </p:par>
                            </p:childTnLst>
                          </p:cTn>
                        </p:par>
                        <p:par>
                          <p:cTn id="403" fill="hold" nodeType="afterGroup">
                            <p:stCondLst>
                              <p:cond delay="114000"/>
                            </p:stCondLst>
                            <p:childTnLst>
                              <p:par>
                                <p:cTn id="404" presetID="15" presetClass="entr" presetSubtype="0" fill="hold" nodeType="afterEffect">
                                  <p:stCondLst>
                                    <p:cond delay="1000"/>
                                  </p:stCondLst>
                                  <p:childTnLst>
                                    <p:set>
                                      <p:cBhvr>
                                        <p:cTn id="405" dur="1" fill="hold">
                                          <p:stCondLst>
                                            <p:cond delay="0"/>
                                          </p:stCondLst>
                                        </p:cTn>
                                        <p:tgtEl>
                                          <p:spTgt spid="463934"/>
                                        </p:tgtEl>
                                        <p:attrNameLst>
                                          <p:attrName>style.visibility</p:attrName>
                                        </p:attrNameLst>
                                      </p:cBhvr>
                                      <p:to>
                                        <p:strVal val="visible"/>
                                      </p:to>
                                    </p:set>
                                    <p:anim calcmode="lin" valueType="num">
                                      <p:cBhvr>
                                        <p:cTn id="406" dur="1000" fill="hold"/>
                                        <p:tgtEl>
                                          <p:spTgt spid="463934"/>
                                        </p:tgtEl>
                                        <p:attrNameLst>
                                          <p:attrName>ppt_w</p:attrName>
                                        </p:attrNameLst>
                                      </p:cBhvr>
                                      <p:tavLst>
                                        <p:tav tm="0">
                                          <p:val>
                                            <p:fltVal val="0"/>
                                          </p:val>
                                        </p:tav>
                                        <p:tav tm="100000">
                                          <p:val>
                                            <p:strVal val="#ppt_w"/>
                                          </p:val>
                                        </p:tav>
                                      </p:tavLst>
                                    </p:anim>
                                    <p:anim calcmode="lin" valueType="num">
                                      <p:cBhvr>
                                        <p:cTn id="407" dur="1000" fill="hold"/>
                                        <p:tgtEl>
                                          <p:spTgt spid="463934"/>
                                        </p:tgtEl>
                                        <p:attrNameLst>
                                          <p:attrName>ppt_h</p:attrName>
                                        </p:attrNameLst>
                                      </p:cBhvr>
                                      <p:tavLst>
                                        <p:tav tm="0">
                                          <p:val>
                                            <p:fltVal val="0"/>
                                          </p:val>
                                        </p:tav>
                                        <p:tav tm="100000">
                                          <p:val>
                                            <p:strVal val="#ppt_h"/>
                                          </p:val>
                                        </p:tav>
                                      </p:tavLst>
                                    </p:anim>
                                    <p:anim calcmode="lin" valueType="num">
                                      <p:cBhvr>
                                        <p:cTn id="408" dur="1000" fill="hold"/>
                                        <p:tgtEl>
                                          <p:spTgt spid="463934"/>
                                        </p:tgtEl>
                                        <p:attrNameLst>
                                          <p:attrName>ppt_x</p:attrName>
                                        </p:attrNameLst>
                                      </p:cBhvr>
                                      <p:tavLst>
                                        <p:tav tm="0" fmla="#ppt_x+(cos(-2*pi*(1-$))*-#ppt_x-sin(-2*pi*(1-$))*(1-#ppt_y))*(1-$)">
                                          <p:val>
                                            <p:fltVal val="0"/>
                                          </p:val>
                                        </p:tav>
                                        <p:tav tm="100000">
                                          <p:val>
                                            <p:fltVal val="1"/>
                                          </p:val>
                                        </p:tav>
                                      </p:tavLst>
                                    </p:anim>
                                    <p:anim calcmode="lin" valueType="num">
                                      <p:cBhvr>
                                        <p:cTn id="409" dur="1000" fill="hold"/>
                                        <p:tgtEl>
                                          <p:spTgt spid="46393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3 Marcador de número de diapositiva"/>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a:spcBef>
                <a:spcPct val="0"/>
              </a:spcBef>
              <a:buClrTx/>
              <a:buSzTx/>
              <a:buFontTx/>
              <a:buNone/>
            </a:pPr>
            <a:fld id="{493CF65C-DFE3-46BE-82FB-1CB07A18E57B}" type="slidenum">
              <a:rPr lang="es-ES" altLang="es-PE" sz="1400" smtClean="0">
                <a:solidFill>
                  <a:schemeClr val="tx2"/>
                </a:solidFill>
              </a:rPr>
              <a:pPr>
                <a:spcBef>
                  <a:spcPct val="0"/>
                </a:spcBef>
                <a:buClrTx/>
                <a:buSzTx/>
                <a:buFontTx/>
                <a:buNone/>
              </a:pPr>
              <a:t>30</a:t>
            </a:fld>
            <a:endParaRPr lang="es-ES" altLang="es-PE" sz="1400" smtClean="0">
              <a:solidFill>
                <a:schemeClr val="tx2"/>
              </a:solidFill>
            </a:endParaRPr>
          </a:p>
        </p:txBody>
      </p:sp>
      <p:sp>
        <p:nvSpPr>
          <p:cNvPr id="54275" name="Rectangle 4"/>
          <p:cNvSpPr>
            <a:spLocks noChangeArrowheads="1"/>
          </p:cNvSpPr>
          <p:nvPr/>
        </p:nvSpPr>
        <p:spPr bwMode="auto">
          <a:xfrm>
            <a:off x="428625" y="909638"/>
            <a:ext cx="8607425"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algn="just" eaLnBrk="1" hangingPunct="1">
              <a:lnSpc>
                <a:spcPct val="80000"/>
              </a:lnSpc>
              <a:spcBef>
                <a:spcPct val="20000"/>
              </a:spcBef>
              <a:buClrTx/>
              <a:buSzTx/>
              <a:buFontTx/>
              <a:buNone/>
            </a:pPr>
            <a:r>
              <a:rPr lang="es-ES" altLang="es-PE" sz="1800">
                <a:latin typeface="Arial" panose="020B0604020202020204" pitchFamily="34" charset="0"/>
              </a:rPr>
              <a:t>La depreciación anual se debe tratar de la siguiente manera:</a:t>
            </a:r>
          </a:p>
          <a:p>
            <a:pPr algn="just" eaLnBrk="1" hangingPunct="1">
              <a:lnSpc>
                <a:spcPct val="80000"/>
              </a:lnSpc>
              <a:spcBef>
                <a:spcPct val="20000"/>
              </a:spcBef>
              <a:buClrTx/>
              <a:buSzTx/>
              <a:buFontTx/>
              <a:buNone/>
            </a:pPr>
            <a:endParaRPr lang="es-ES" altLang="es-PE" sz="1800" i="1" u="sng">
              <a:latin typeface="Arial" panose="020B0604020202020204" pitchFamily="34" charset="0"/>
            </a:endParaRPr>
          </a:p>
          <a:p>
            <a:pPr algn="just" eaLnBrk="1" hangingPunct="1">
              <a:lnSpc>
                <a:spcPct val="40000"/>
              </a:lnSpc>
              <a:spcBef>
                <a:spcPct val="20000"/>
              </a:spcBef>
              <a:buClrTx/>
              <a:buSzTx/>
              <a:buFontTx/>
              <a:buNone/>
            </a:pPr>
            <a:r>
              <a:rPr lang="es-ES" altLang="es-PE" sz="1800" i="1">
                <a:latin typeface="Arial" panose="020B0604020202020204" pitchFamily="34" charset="0"/>
              </a:rPr>
              <a:t>							</a:t>
            </a:r>
            <a:r>
              <a:rPr lang="es-ES" altLang="es-PE" sz="1800" i="1" u="sng">
                <a:latin typeface="Arial" panose="020B0604020202020204" pitchFamily="34" charset="0"/>
              </a:rPr>
              <a:t>Dep. anual</a:t>
            </a:r>
          </a:p>
          <a:p>
            <a:pPr algn="just" eaLnBrk="1" hangingPunct="1">
              <a:lnSpc>
                <a:spcPct val="40000"/>
              </a:lnSpc>
              <a:spcBef>
                <a:spcPct val="20000"/>
              </a:spcBef>
              <a:buClrTx/>
              <a:buSzTx/>
              <a:buFontTx/>
              <a:buNone/>
            </a:pPr>
            <a:endParaRPr lang="es-ES" altLang="es-PE" sz="1800" i="1" u="sng">
              <a:latin typeface="Arial" panose="020B0604020202020204" pitchFamily="34" charset="0"/>
            </a:endParaRPr>
          </a:p>
          <a:p>
            <a:pPr algn="just" eaLnBrk="1" hangingPunct="1">
              <a:lnSpc>
                <a:spcPct val="80000"/>
              </a:lnSpc>
              <a:spcBef>
                <a:spcPct val="20000"/>
              </a:spcBef>
              <a:buClrTx/>
              <a:buSzTx/>
              <a:buFontTx/>
              <a:buNone/>
            </a:pPr>
            <a:r>
              <a:rPr lang="es-ES" altLang="es-PE" sz="1800">
                <a:latin typeface="Arial" panose="020B0604020202020204" pitchFamily="34" charset="0"/>
              </a:rPr>
              <a:t>            Dep. Faja transportadora =     </a:t>
            </a:r>
            <a:r>
              <a:rPr lang="es-ES" altLang="es-PE" sz="1800" u="sng">
                <a:latin typeface="Arial" panose="020B0604020202020204" pitchFamily="34" charset="0"/>
              </a:rPr>
              <a:t> 500,000</a:t>
            </a:r>
            <a:r>
              <a:rPr lang="es-ES" altLang="es-PE" sz="1800">
                <a:latin typeface="Arial" panose="020B0604020202020204" pitchFamily="34" charset="0"/>
              </a:rPr>
              <a:t>             =	 100,000</a:t>
            </a:r>
          </a:p>
          <a:p>
            <a:pPr algn="just" eaLnBrk="1" hangingPunct="1">
              <a:lnSpc>
                <a:spcPct val="80000"/>
              </a:lnSpc>
              <a:spcBef>
                <a:spcPct val="20000"/>
              </a:spcBef>
              <a:buClrTx/>
              <a:buSzTx/>
              <a:buFontTx/>
              <a:buNone/>
            </a:pPr>
            <a:r>
              <a:rPr lang="es-ES" altLang="es-PE" sz="1800">
                <a:latin typeface="Arial" panose="020B0604020202020204" pitchFamily="34" charset="0"/>
              </a:rPr>
              <a:t> 				        5   	</a:t>
            </a:r>
          </a:p>
          <a:p>
            <a:pPr algn="just" eaLnBrk="1" hangingPunct="1">
              <a:lnSpc>
                <a:spcPct val="80000"/>
              </a:lnSpc>
              <a:spcBef>
                <a:spcPct val="20000"/>
              </a:spcBef>
              <a:buClrTx/>
              <a:buSzTx/>
              <a:buFontTx/>
              <a:buNone/>
            </a:pPr>
            <a:endParaRPr lang="es-ES" altLang="es-PE" sz="1800">
              <a:latin typeface="Arial" panose="020B0604020202020204" pitchFamily="34" charset="0"/>
            </a:endParaRPr>
          </a:p>
          <a:p>
            <a:pPr algn="just" eaLnBrk="1" hangingPunct="1">
              <a:lnSpc>
                <a:spcPct val="80000"/>
              </a:lnSpc>
              <a:spcBef>
                <a:spcPct val="20000"/>
              </a:spcBef>
              <a:buClrTx/>
              <a:buSzTx/>
              <a:buFontTx/>
              <a:buNone/>
            </a:pPr>
            <a:r>
              <a:rPr lang="es-ES" altLang="es-PE" sz="1800">
                <a:latin typeface="Arial" panose="020B0604020202020204" pitchFamily="34" charset="0"/>
              </a:rPr>
              <a:t>	Resto de la máquina       =    </a:t>
            </a:r>
            <a:r>
              <a:rPr lang="es-ES" altLang="es-PE" sz="1800" u="sng">
                <a:latin typeface="Arial" panose="020B0604020202020204" pitchFamily="34" charset="0"/>
              </a:rPr>
              <a:t>1´000,000</a:t>
            </a:r>
            <a:r>
              <a:rPr lang="es-ES" altLang="es-PE" sz="1800">
                <a:latin typeface="Arial" panose="020B0604020202020204" pitchFamily="34" charset="0"/>
              </a:rPr>
              <a:t>            =              50,000</a:t>
            </a:r>
          </a:p>
          <a:p>
            <a:pPr algn="just" eaLnBrk="1" hangingPunct="1">
              <a:lnSpc>
                <a:spcPct val="80000"/>
              </a:lnSpc>
              <a:spcBef>
                <a:spcPct val="20000"/>
              </a:spcBef>
              <a:buClrTx/>
              <a:buSzTx/>
              <a:buFontTx/>
              <a:buNone/>
            </a:pPr>
            <a:r>
              <a:rPr lang="es-ES" altLang="es-PE" sz="1800">
                <a:latin typeface="Arial" panose="020B0604020202020204" pitchFamily="34" charset="0"/>
              </a:rPr>
              <a:t>				       20</a:t>
            </a:r>
          </a:p>
          <a:p>
            <a:pPr algn="just" eaLnBrk="1" hangingPunct="1">
              <a:lnSpc>
                <a:spcPct val="80000"/>
              </a:lnSpc>
              <a:spcBef>
                <a:spcPct val="20000"/>
              </a:spcBef>
              <a:buClrTx/>
              <a:buSzTx/>
              <a:buFontTx/>
              <a:buNone/>
            </a:pPr>
            <a:endParaRPr lang="es-ES" altLang="es-PE" sz="1800">
              <a:latin typeface="Arial" panose="020B0604020202020204" pitchFamily="34" charset="0"/>
            </a:endParaRPr>
          </a:p>
          <a:p>
            <a:pPr algn="just" eaLnBrk="1" hangingPunct="1">
              <a:lnSpc>
                <a:spcPct val="80000"/>
              </a:lnSpc>
              <a:spcBef>
                <a:spcPct val="20000"/>
              </a:spcBef>
              <a:buClrTx/>
              <a:buSzTx/>
              <a:buFontTx/>
              <a:buNone/>
            </a:pPr>
            <a:r>
              <a:rPr lang="es-ES" altLang="es-PE" sz="1800">
                <a:latin typeface="Arial" panose="020B0604020202020204" pitchFamily="34" charset="0"/>
              </a:rPr>
              <a:t>Nota:</a:t>
            </a:r>
          </a:p>
          <a:p>
            <a:pPr algn="just" eaLnBrk="1" hangingPunct="1">
              <a:lnSpc>
                <a:spcPct val="80000"/>
              </a:lnSpc>
              <a:spcBef>
                <a:spcPct val="20000"/>
              </a:spcBef>
              <a:buClrTx/>
              <a:buSzTx/>
              <a:buFontTx/>
              <a:buNone/>
            </a:pPr>
            <a:r>
              <a:rPr lang="es-ES" altLang="es-PE" sz="1800">
                <a:latin typeface="Arial" panose="020B0604020202020204" pitchFamily="34" charset="0"/>
              </a:rPr>
              <a:t>La diferencia entre la depreciación financiera (según la NIC 16) y la depreciación para fines tributarios origina una diferencia temporal.</a:t>
            </a:r>
          </a:p>
        </p:txBody>
      </p:sp>
      <p:sp>
        <p:nvSpPr>
          <p:cNvPr id="4" name="4 Marcador de pie de página"/>
          <p:cNvSpPr>
            <a:spLocks noGrp="1"/>
          </p:cNvSpPr>
          <p:nvPr>
            <p:ph type="ftr" sz="quarter" idx="10"/>
          </p:nvPr>
        </p:nvSpPr>
        <p:spPr bwMode="auto">
          <a:ln>
            <a:miter lim="800000"/>
            <a:headEnd/>
            <a:tailEnd/>
          </a:ln>
        </p:spPr>
        <p:txBody>
          <a:bodyPr wrap="square" lIns="91440" tIns="45720" rIns="91440" bIns="45720" numCol="1" anchor="t" anchorCtr="0" compatLnSpc="1">
            <a:prstTxWarp prst="textNoShape">
              <a:avLst/>
            </a:prstTxWarp>
          </a:bodyPr>
          <a:lstStyle/>
          <a:p>
            <a:pPr algn="ctr" fontAlgn="base">
              <a:spcBef>
                <a:spcPct val="0"/>
              </a:spcBef>
              <a:spcAft>
                <a:spcPct val="0"/>
              </a:spcAft>
              <a:defRPr/>
            </a:pPr>
            <a:r>
              <a:rPr lang="es-PE"/>
              <a:t>Armando Villacorta Cavero</a:t>
            </a:r>
            <a:endParaRPr lang="es-ES"/>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3 Marcador de número de diapositiva"/>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a:spcBef>
                <a:spcPct val="0"/>
              </a:spcBef>
              <a:buClrTx/>
              <a:buSzTx/>
              <a:buFontTx/>
              <a:buNone/>
            </a:pPr>
            <a:fld id="{092EF07C-B720-48B4-BA17-381B9467A6F1}" type="slidenum">
              <a:rPr lang="es-ES" altLang="es-PE" sz="1400" smtClean="0">
                <a:solidFill>
                  <a:schemeClr val="tx2"/>
                </a:solidFill>
              </a:rPr>
              <a:pPr>
                <a:spcBef>
                  <a:spcPct val="0"/>
                </a:spcBef>
                <a:buClrTx/>
                <a:buSzTx/>
                <a:buFontTx/>
                <a:buNone/>
              </a:pPr>
              <a:t>31</a:t>
            </a:fld>
            <a:endParaRPr lang="es-ES" altLang="es-PE" sz="1400" smtClean="0">
              <a:solidFill>
                <a:schemeClr val="tx2"/>
              </a:solidFill>
            </a:endParaRPr>
          </a:p>
        </p:txBody>
      </p:sp>
      <p:sp>
        <p:nvSpPr>
          <p:cNvPr id="55299" name="Rectangle 4"/>
          <p:cNvSpPr>
            <a:spLocks noChangeArrowheads="1"/>
          </p:cNvSpPr>
          <p:nvPr/>
        </p:nvSpPr>
        <p:spPr bwMode="auto">
          <a:xfrm>
            <a:off x="428625" y="1428750"/>
            <a:ext cx="80200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eaLnBrk="1" hangingPunct="1">
              <a:lnSpc>
                <a:spcPct val="90000"/>
              </a:lnSpc>
              <a:spcBef>
                <a:spcPct val="20000"/>
              </a:spcBef>
              <a:buClrTx/>
              <a:buSzTx/>
              <a:buFontTx/>
              <a:buNone/>
            </a:pPr>
            <a:r>
              <a:rPr lang="es-ES_tradnl" altLang="es-PE" sz="1800" u="sng">
                <a:latin typeface="Arial" panose="020B0604020202020204" pitchFamily="34" charset="0"/>
              </a:rPr>
              <a:t>Costo de Desmantelamiento</a:t>
            </a:r>
            <a:endParaRPr lang="es-ES_tradnl" altLang="es-PE" sz="1800">
              <a:latin typeface="Arial" panose="020B0604020202020204" pitchFamily="34" charset="0"/>
            </a:endParaRPr>
          </a:p>
          <a:p>
            <a:pPr eaLnBrk="1" hangingPunct="1">
              <a:lnSpc>
                <a:spcPct val="10000"/>
              </a:lnSpc>
              <a:spcBef>
                <a:spcPct val="20000"/>
              </a:spcBef>
              <a:buClrTx/>
              <a:buSzTx/>
              <a:buFontTx/>
              <a:buNone/>
            </a:pPr>
            <a:endParaRPr lang="es-ES_tradnl" altLang="es-PE" sz="1800">
              <a:latin typeface="Arial" panose="020B0604020202020204" pitchFamily="34" charset="0"/>
            </a:endParaRPr>
          </a:p>
          <a:p>
            <a:pPr algn="just" eaLnBrk="1" hangingPunct="1">
              <a:lnSpc>
                <a:spcPct val="80000"/>
              </a:lnSpc>
              <a:spcBef>
                <a:spcPct val="20000"/>
              </a:spcBef>
              <a:buClrTx/>
              <a:buSzTx/>
              <a:buFontTx/>
              <a:buNone/>
            </a:pPr>
            <a:r>
              <a:rPr lang="es-ES_tradnl" altLang="es-PE" sz="1800">
                <a:latin typeface="Arial" panose="020B0604020202020204" pitchFamily="34" charset="0"/>
              </a:rPr>
              <a:t>Es un componente del costo del activo la estimación inicial de los costos de desmantelamiento o retiro del elemento, cuando constituyen obligaciones, según la NIC 37 – Provisiones, Activos y Pasivos Contingentes.</a:t>
            </a:r>
          </a:p>
          <a:p>
            <a:pPr algn="just" eaLnBrk="1" hangingPunct="1">
              <a:lnSpc>
                <a:spcPct val="80000"/>
              </a:lnSpc>
              <a:spcBef>
                <a:spcPct val="20000"/>
              </a:spcBef>
              <a:buClrTx/>
              <a:buSzTx/>
              <a:buFontTx/>
              <a:buNone/>
            </a:pPr>
            <a:endParaRPr lang="es-ES_tradnl" altLang="es-PE" sz="1800">
              <a:latin typeface="Arial" panose="020B0604020202020204" pitchFamily="34" charset="0"/>
            </a:endParaRPr>
          </a:p>
          <a:p>
            <a:pPr eaLnBrk="1" hangingPunct="1">
              <a:lnSpc>
                <a:spcPct val="90000"/>
              </a:lnSpc>
              <a:spcBef>
                <a:spcPct val="20000"/>
              </a:spcBef>
              <a:buClrTx/>
              <a:buSzTx/>
              <a:buFontTx/>
              <a:buNone/>
            </a:pPr>
            <a:r>
              <a:rPr lang="es-ES_tradnl" altLang="es-PE" sz="1800" u="sng">
                <a:latin typeface="Arial" panose="020B0604020202020204" pitchFamily="34" charset="0"/>
              </a:rPr>
              <a:t>Incumplimiento de la Norma</a:t>
            </a:r>
            <a:r>
              <a:rPr lang="es-ES_tradnl" altLang="es-PE" sz="1800">
                <a:latin typeface="Arial" panose="020B0604020202020204" pitchFamily="34" charset="0"/>
              </a:rPr>
              <a:t>:</a:t>
            </a:r>
          </a:p>
          <a:p>
            <a:pPr algn="just" eaLnBrk="1" hangingPunct="1">
              <a:lnSpc>
                <a:spcPct val="90000"/>
              </a:lnSpc>
              <a:spcBef>
                <a:spcPct val="20000"/>
              </a:spcBef>
              <a:buClrTx/>
              <a:buSzTx/>
              <a:buFontTx/>
              <a:buNone/>
            </a:pPr>
            <a:r>
              <a:rPr lang="es-ES_tradnl" altLang="es-PE" sz="1800">
                <a:latin typeface="Arial" panose="020B0604020202020204" pitchFamily="34" charset="0"/>
              </a:rPr>
              <a:t>Las empresas reconocen este costo de desmantelamiento cuando ocurre, normalmente al final  del uso.</a:t>
            </a:r>
          </a:p>
          <a:p>
            <a:pPr algn="just" eaLnBrk="1" hangingPunct="1">
              <a:lnSpc>
                <a:spcPct val="80000"/>
              </a:lnSpc>
              <a:spcBef>
                <a:spcPct val="20000"/>
              </a:spcBef>
              <a:buClrTx/>
              <a:buSzTx/>
              <a:buFontTx/>
              <a:buChar char="-"/>
            </a:pPr>
            <a:endParaRPr lang="es-ES_tradnl" altLang="es-PE" sz="1800">
              <a:latin typeface="Arial" panose="020B0604020202020204" pitchFamily="34" charset="0"/>
            </a:endParaRPr>
          </a:p>
          <a:p>
            <a:pPr algn="just" eaLnBrk="1" hangingPunct="1">
              <a:lnSpc>
                <a:spcPct val="10000"/>
              </a:lnSpc>
              <a:spcBef>
                <a:spcPct val="20000"/>
              </a:spcBef>
              <a:buClrTx/>
              <a:buSzTx/>
              <a:buFontTx/>
              <a:buNone/>
            </a:pPr>
            <a:endParaRPr lang="es-ES_tradnl" altLang="es-PE" sz="1800">
              <a:latin typeface="Arial" panose="020B0604020202020204" pitchFamily="34" charset="0"/>
            </a:endParaRPr>
          </a:p>
          <a:p>
            <a:pPr algn="just" eaLnBrk="1" hangingPunct="1">
              <a:lnSpc>
                <a:spcPct val="90000"/>
              </a:lnSpc>
              <a:spcBef>
                <a:spcPct val="20000"/>
              </a:spcBef>
              <a:buClrTx/>
              <a:buSzTx/>
              <a:buFontTx/>
              <a:buNone/>
            </a:pPr>
            <a:endParaRPr lang="es-ES_tradnl" altLang="es-PE" sz="1800">
              <a:latin typeface="Arial" panose="020B0604020202020204" pitchFamily="34" charset="0"/>
            </a:endParaRPr>
          </a:p>
          <a:p>
            <a:pPr algn="just" eaLnBrk="1" hangingPunct="1">
              <a:lnSpc>
                <a:spcPct val="90000"/>
              </a:lnSpc>
              <a:spcBef>
                <a:spcPct val="20000"/>
              </a:spcBef>
              <a:buClrTx/>
              <a:buSzTx/>
              <a:buFontTx/>
              <a:buNone/>
            </a:pPr>
            <a:endParaRPr lang="es-ES" altLang="es-PE" sz="1800">
              <a:latin typeface="Arial" panose="020B0604020202020204" pitchFamily="34" charset="0"/>
            </a:endParaRPr>
          </a:p>
        </p:txBody>
      </p:sp>
      <p:sp>
        <p:nvSpPr>
          <p:cNvPr id="55300" name="Rectangle 6"/>
          <p:cNvSpPr>
            <a:spLocks noChangeArrowheads="1"/>
          </p:cNvSpPr>
          <p:nvPr/>
        </p:nvSpPr>
        <p:spPr bwMode="auto">
          <a:xfrm>
            <a:off x="285750" y="304800"/>
            <a:ext cx="86439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eaLnBrk="1" hangingPunct="1">
              <a:spcBef>
                <a:spcPct val="0"/>
              </a:spcBef>
              <a:buClrTx/>
              <a:buSzTx/>
              <a:buFontTx/>
              <a:buNone/>
            </a:pPr>
            <a:r>
              <a:rPr lang="es-ES_tradnl" altLang="es-PE" sz="2800" b="1">
                <a:latin typeface="Arial" panose="020B0604020202020204" pitchFamily="34" charset="0"/>
              </a:rPr>
              <a:t>NIC 16 – INMUEBLES, MAQUINARIA Y EQUIPO</a:t>
            </a:r>
            <a:endParaRPr lang="es-ES" altLang="es-PE" sz="2800" b="1">
              <a:latin typeface="Arial" panose="020B0604020202020204" pitchFamily="34" charset="0"/>
            </a:endParaRPr>
          </a:p>
        </p:txBody>
      </p:sp>
      <p:sp>
        <p:nvSpPr>
          <p:cNvPr id="5" name="4 Marcador de pie de página"/>
          <p:cNvSpPr>
            <a:spLocks noGrp="1"/>
          </p:cNvSpPr>
          <p:nvPr>
            <p:ph type="ftr" sz="quarter" idx="10"/>
          </p:nvPr>
        </p:nvSpPr>
        <p:spPr bwMode="auto">
          <a:ln>
            <a:miter lim="800000"/>
            <a:headEnd/>
            <a:tailEnd/>
          </a:ln>
        </p:spPr>
        <p:txBody>
          <a:bodyPr wrap="square" lIns="91440" tIns="45720" rIns="91440" bIns="45720" numCol="1" anchor="t" anchorCtr="0" compatLnSpc="1">
            <a:prstTxWarp prst="textNoShape">
              <a:avLst/>
            </a:prstTxWarp>
          </a:bodyPr>
          <a:lstStyle/>
          <a:p>
            <a:pPr algn="ctr" fontAlgn="base">
              <a:spcBef>
                <a:spcPct val="0"/>
              </a:spcBef>
              <a:spcAft>
                <a:spcPct val="0"/>
              </a:spcAft>
              <a:defRPr/>
            </a:pPr>
            <a:r>
              <a:rPr lang="es-PE"/>
              <a:t>Armando Villacorta Cavero</a:t>
            </a:r>
            <a:endParaRPr lang="es-ES"/>
          </a:p>
        </p:txBody>
      </p:sp>
      <p:sp>
        <p:nvSpPr>
          <p:cNvPr id="7" name="AutoShape 4"/>
          <p:cNvSpPr>
            <a:spLocks noChangeArrowheads="1"/>
          </p:cNvSpPr>
          <p:nvPr/>
        </p:nvSpPr>
        <p:spPr bwMode="auto">
          <a:xfrm>
            <a:off x="3000375" y="4143375"/>
            <a:ext cx="2532063" cy="1689100"/>
          </a:xfrm>
          <a:prstGeom prst="irregularSeal1">
            <a:avLst/>
          </a:prstGeom>
          <a:solidFill>
            <a:schemeClr val="accent2">
              <a:lumMod val="40000"/>
              <a:lumOff val="60000"/>
            </a:schemeClr>
          </a:solidFill>
          <a:ln w="9525">
            <a:solidFill>
              <a:schemeClr val="tx1"/>
            </a:solidFill>
            <a:miter lim="800000"/>
            <a:headEnd/>
            <a:tailEnd/>
          </a:ln>
        </p:spPr>
        <p:txBody>
          <a:bodyPr wrap="none" anchor="ctr"/>
          <a:lstStyle/>
          <a:p>
            <a:pPr algn="ctr" eaLnBrk="1" hangingPunct="1">
              <a:defRPr/>
            </a:pPr>
            <a:r>
              <a:rPr lang="es-EC" b="1" dirty="0">
                <a:solidFill>
                  <a:srgbClr val="FF0000"/>
                </a:solidFill>
                <a:latin typeface="Verdana" pitchFamily="34" charset="0"/>
              </a:rPr>
              <a:t>Ficción</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3 Marcador de número de diapositiva"/>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a:spcBef>
                <a:spcPct val="0"/>
              </a:spcBef>
              <a:buClrTx/>
              <a:buSzTx/>
              <a:buFontTx/>
              <a:buNone/>
            </a:pPr>
            <a:fld id="{96382295-8AFA-4B9F-A45B-237E6D85294F}" type="slidenum">
              <a:rPr lang="es-ES" altLang="es-PE" sz="1400" smtClean="0">
                <a:solidFill>
                  <a:schemeClr val="tx2"/>
                </a:solidFill>
              </a:rPr>
              <a:pPr>
                <a:spcBef>
                  <a:spcPct val="0"/>
                </a:spcBef>
                <a:buClrTx/>
                <a:buSzTx/>
                <a:buFontTx/>
                <a:buNone/>
              </a:pPr>
              <a:t>32</a:t>
            </a:fld>
            <a:endParaRPr lang="es-ES" altLang="es-PE" sz="1400" smtClean="0">
              <a:solidFill>
                <a:schemeClr val="tx2"/>
              </a:solidFill>
            </a:endParaRPr>
          </a:p>
        </p:txBody>
      </p:sp>
      <p:sp>
        <p:nvSpPr>
          <p:cNvPr id="56323" name="Rectangle 2"/>
          <p:cNvSpPr>
            <a:spLocks noChangeArrowheads="1"/>
          </p:cNvSpPr>
          <p:nvPr/>
        </p:nvSpPr>
        <p:spPr bwMode="auto">
          <a:xfrm>
            <a:off x="434975" y="2100263"/>
            <a:ext cx="820896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algn="just" eaLnBrk="1" hangingPunct="1">
              <a:lnSpc>
                <a:spcPct val="90000"/>
              </a:lnSpc>
              <a:spcBef>
                <a:spcPct val="20000"/>
              </a:spcBef>
              <a:buClrTx/>
              <a:buSzTx/>
              <a:buFontTx/>
              <a:buNone/>
            </a:pPr>
            <a:r>
              <a:rPr lang="es-ES_tradnl" altLang="es-PE" sz="1800">
                <a:latin typeface="Arial" panose="020B0604020202020204" pitchFamily="34" charset="0"/>
              </a:rPr>
              <a:t>La compañía San Sebastián, constructora de un muelle e instalaciones portuarias ha recibido por parte del Estado el derecho de uso de un terreno donde ubicará su campamento y maestranza, con el compromiso que al término de la obra, desmontará dichas instalaciones y rehabilitará el térreno concedido. El costo pagado del campamento y maestranza es de S/. 800 mil nuevos soles y el costo estimado de desmontaje es de 200 mil nuevos soles que se efectuará al término de la obra en 5 años.</a:t>
            </a:r>
          </a:p>
          <a:p>
            <a:pPr algn="just" eaLnBrk="1" hangingPunct="1">
              <a:lnSpc>
                <a:spcPct val="90000"/>
              </a:lnSpc>
              <a:spcBef>
                <a:spcPct val="20000"/>
              </a:spcBef>
              <a:buClrTx/>
              <a:buSzTx/>
              <a:buFontTx/>
              <a:buNone/>
            </a:pPr>
            <a:endParaRPr lang="es-ES_tradnl" altLang="es-PE" sz="1800">
              <a:latin typeface="Arial" panose="020B0604020202020204" pitchFamily="34" charset="0"/>
            </a:endParaRPr>
          </a:p>
          <a:p>
            <a:pPr eaLnBrk="1" hangingPunct="1">
              <a:lnSpc>
                <a:spcPct val="90000"/>
              </a:lnSpc>
              <a:spcBef>
                <a:spcPct val="20000"/>
              </a:spcBef>
              <a:buClrTx/>
              <a:buSzTx/>
              <a:buFontTx/>
              <a:buNone/>
            </a:pPr>
            <a:r>
              <a:rPr lang="es-ES_tradnl" altLang="es-PE" sz="1800">
                <a:latin typeface="Arial" panose="020B0604020202020204" pitchFamily="34" charset="0"/>
              </a:rPr>
              <a:t>Se pide:</a:t>
            </a:r>
          </a:p>
          <a:p>
            <a:pPr eaLnBrk="1" hangingPunct="1">
              <a:lnSpc>
                <a:spcPct val="90000"/>
              </a:lnSpc>
              <a:spcBef>
                <a:spcPct val="20000"/>
              </a:spcBef>
              <a:buClrTx/>
              <a:buSzTx/>
              <a:buFontTx/>
              <a:buNone/>
            </a:pPr>
            <a:r>
              <a:rPr lang="es-ES_tradnl" altLang="es-PE" sz="1800">
                <a:latin typeface="Arial" panose="020B0604020202020204" pitchFamily="34" charset="0"/>
              </a:rPr>
              <a:t>Efectuar el reconocimiento del costo del campamento y maestranza  y su depreciación del 1er. año de conformidad con la NIC 16 y 37. La tasa de interés para descontar es de 12% anual.</a:t>
            </a:r>
          </a:p>
          <a:p>
            <a:pPr algn="just" eaLnBrk="1" hangingPunct="1">
              <a:lnSpc>
                <a:spcPct val="90000"/>
              </a:lnSpc>
              <a:spcBef>
                <a:spcPct val="20000"/>
              </a:spcBef>
              <a:buClrTx/>
              <a:buSzTx/>
              <a:buFontTx/>
              <a:buNone/>
            </a:pPr>
            <a:endParaRPr lang="es-ES_tradnl" altLang="es-PE" sz="1800">
              <a:latin typeface="Arial" panose="020B0604020202020204" pitchFamily="34" charset="0"/>
            </a:endParaRPr>
          </a:p>
          <a:p>
            <a:pPr algn="just" eaLnBrk="1" hangingPunct="1">
              <a:lnSpc>
                <a:spcPct val="90000"/>
              </a:lnSpc>
              <a:spcBef>
                <a:spcPct val="20000"/>
              </a:spcBef>
              <a:buClrTx/>
              <a:buSzTx/>
              <a:buFontTx/>
              <a:buNone/>
            </a:pPr>
            <a:endParaRPr lang="es-ES" altLang="es-PE" sz="1800">
              <a:latin typeface="Arial" panose="020B0604020202020204" pitchFamily="34" charset="0"/>
            </a:endParaRPr>
          </a:p>
        </p:txBody>
      </p:sp>
      <p:sp>
        <p:nvSpPr>
          <p:cNvPr id="56324" name="Rectangle 4"/>
          <p:cNvSpPr>
            <a:spLocks noChangeArrowheads="1"/>
          </p:cNvSpPr>
          <p:nvPr/>
        </p:nvSpPr>
        <p:spPr bwMode="auto">
          <a:xfrm>
            <a:off x="214313" y="304800"/>
            <a:ext cx="8715375"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eaLnBrk="1" hangingPunct="1">
              <a:spcBef>
                <a:spcPct val="0"/>
              </a:spcBef>
              <a:buClrTx/>
              <a:buSzTx/>
              <a:buFontTx/>
              <a:buNone/>
            </a:pPr>
            <a:r>
              <a:rPr lang="es-ES_tradnl" altLang="es-PE" sz="2800" b="1">
                <a:latin typeface="Arial" panose="020B0604020202020204" pitchFamily="34" charset="0"/>
              </a:rPr>
              <a:t>NIC 16 – INMUEBLES, MAQUINARIA Y EQUIPO</a:t>
            </a:r>
          </a:p>
          <a:p>
            <a:pPr eaLnBrk="1" hangingPunct="1">
              <a:spcBef>
                <a:spcPct val="0"/>
              </a:spcBef>
              <a:buClrTx/>
              <a:buSzTx/>
              <a:buFontTx/>
              <a:buNone/>
            </a:pPr>
            <a:r>
              <a:rPr lang="es-ES_tradnl" altLang="es-PE" sz="3200" b="1">
                <a:latin typeface="Arial" panose="020B0604020202020204" pitchFamily="34" charset="0"/>
              </a:rPr>
              <a:t>Caso Práctico: Costo de Desmantelamiento</a:t>
            </a:r>
            <a:endParaRPr lang="es-ES" altLang="es-PE" sz="3200" b="1">
              <a:latin typeface="Arial" panose="020B0604020202020204" pitchFamily="34" charset="0"/>
            </a:endParaRPr>
          </a:p>
        </p:txBody>
      </p:sp>
      <p:sp>
        <p:nvSpPr>
          <p:cNvPr id="5" name="4 Marcador de pie de página"/>
          <p:cNvSpPr>
            <a:spLocks noGrp="1"/>
          </p:cNvSpPr>
          <p:nvPr>
            <p:ph type="ftr" sz="quarter" idx="10"/>
          </p:nvPr>
        </p:nvSpPr>
        <p:spPr bwMode="auto">
          <a:ln>
            <a:miter lim="800000"/>
            <a:headEnd/>
            <a:tailEnd/>
          </a:ln>
        </p:spPr>
        <p:txBody>
          <a:bodyPr wrap="square" lIns="91440" tIns="45720" rIns="91440" bIns="45720" numCol="1" anchor="t" anchorCtr="0" compatLnSpc="1">
            <a:prstTxWarp prst="textNoShape">
              <a:avLst/>
            </a:prstTxWarp>
          </a:bodyPr>
          <a:lstStyle/>
          <a:p>
            <a:pPr algn="ctr" fontAlgn="base">
              <a:spcBef>
                <a:spcPct val="0"/>
              </a:spcBef>
              <a:spcAft>
                <a:spcPct val="0"/>
              </a:spcAft>
              <a:defRPr/>
            </a:pPr>
            <a:r>
              <a:rPr lang="es-PE"/>
              <a:t>Armando Villacorta Cavero</a:t>
            </a:r>
            <a:endParaRPr lang="es-ES"/>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3 Marcador de número de diapositiva"/>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a:spcBef>
                <a:spcPct val="0"/>
              </a:spcBef>
              <a:buClrTx/>
              <a:buSzTx/>
              <a:buFontTx/>
              <a:buNone/>
            </a:pPr>
            <a:fld id="{61F81388-8457-4268-BDAA-B5307E324746}" type="slidenum">
              <a:rPr lang="es-ES" altLang="es-PE" sz="1400" smtClean="0">
                <a:solidFill>
                  <a:schemeClr val="tx2"/>
                </a:solidFill>
              </a:rPr>
              <a:pPr>
                <a:spcBef>
                  <a:spcPct val="0"/>
                </a:spcBef>
                <a:buClrTx/>
                <a:buSzTx/>
                <a:buFontTx/>
                <a:buNone/>
              </a:pPr>
              <a:t>33</a:t>
            </a:fld>
            <a:endParaRPr lang="es-ES" altLang="es-PE" sz="1400" smtClean="0">
              <a:solidFill>
                <a:schemeClr val="tx2"/>
              </a:solidFill>
            </a:endParaRPr>
          </a:p>
        </p:txBody>
      </p:sp>
      <p:sp>
        <p:nvSpPr>
          <p:cNvPr id="57347" name="Rectangle 6"/>
          <p:cNvSpPr>
            <a:spLocks noGrp="1" noChangeArrowheads="1"/>
          </p:cNvSpPr>
          <p:nvPr>
            <p:ph type="body" idx="4294967295"/>
          </p:nvPr>
        </p:nvSpPr>
        <p:spPr>
          <a:xfrm>
            <a:off x="214313" y="142875"/>
            <a:ext cx="8715375" cy="6408738"/>
          </a:xfrm>
        </p:spPr>
        <p:txBody>
          <a:bodyPr/>
          <a:lstStyle/>
          <a:p>
            <a:pPr marL="0" indent="0" eaLnBrk="1" hangingPunct="1">
              <a:lnSpc>
                <a:spcPct val="80000"/>
              </a:lnSpc>
              <a:buFontTx/>
              <a:buNone/>
            </a:pPr>
            <a:r>
              <a:rPr lang="es-ES" altLang="es-PE" smtClean="0"/>
              <a:t>Razonamiento:</a:t>
            </a:r>
          </a:p>
          <a:p>
            <a:pPr marL="0" indent="0" algn="just" eaLnBrk="1" hangingPunct="1">
              <a:lnSpc>
                <a:spcPct val="80000"/>
              </a:lnSpc>
              <a:buFontTx/>
              <a:buNone/>
            </a:pPr>
            <a:r>
              <a:rPr lang="es-ES" altLang="es-PE" smtClean="0"/>
              <a:t>El costo del desmontaje forma parte del costo del activo el cual debe ser provisionado descontado (valor presente). </a:t>
            </a:r>
          </a:p>
          <a:p>
            <a:pPr marL="0" indent="0" algn="just" eaLnBrk="1" hangingPunct="1">
              <a:lnSpc>
                <a:spcPct val="80000"/>
              </a:lnSpc>
              <a:buFontTx/>
              <a:buNone/>
            </a:pPr>
            <a:r>
              <a:rPr lang="es-ES" altLang="es-PE" smtClean="0"/>
              <a:t>La depreciación de esta parte del activo no será aceptada tributariamente pero si será deducible el costo del desmontaje cuando se realice.</a:t>
            </a:r>
          </a:p>
          <a:p>
            <a:pPr marL="0" indent="0" algn="just" eaLnBrk="1" hangingPunct="1">
              <a:lnSpc>
                <a:spcPct val="40000"/>
              </a:lnSpc>
              <a:buFontTx/>
              <a:buNone/>
            </a:pPr>
            <a:endParaRPr lang="es-ES" altLang="es-PE" smtClean="0"/>
          </a:p>
          <a:p>
            <a:pPr marL="0" indent="0" algn="just" eaLnBrk="1" hangingPunct="1">
              <a:lnSpc>
                <a:spcPct val="80000"/>
              </a:lnSpc>
              <a:buFontTx/>
              <a:buNone/>
            </a:pPr>
            <a:r>
              <a:rPr lang="es-ES" altLang="es-PE" smtClean="0"/>
              <a:t>Solución:</a:t>
            </a:r>
          </a:p>
          <a:p>
            <a:pPr marL="0" indent="0" algn="just" eaLnBrk="1" hangingPunct="1">
              <a:lnSpc>
                <a:spcPct val="80000"/>
              </a:lnSpc>
              <a:buFontTx/>
              <a:buAutoNum type="arabicParenBoth"/>
            </a:pPr>
            <a:r>
              <a:rPr lang="es-ES" altLang="es-PE" smtClean="0"/>
              <a:t> </a:t>
            </a:r>
            <a:r>
              <a:rPr lang="es-ES" altLang="es-PE" i="1" u="sng" smtClean="0"/>
              <a:t>Valor presente de la provisión (V.P.P)</a:t>
            </a:r>
          </a:p>
          <a:p>
            <a:pPr marL="0" indent="0" algn="just" eaLnBrk="1" hangingPunct="1">
              <a:lnSpc>
                <a:spcPct val="40000"/>
              </a:lnSpc>
              <a:buFontTx/>
              <a:buAutoNum type="arabicParenBoth"/>
            </a:pPr>
            <a:endParaRPr lang="es-ES" altLang="es-PE" i="1" u="sng" smtClean="0"/>
          </a:p>
          <a:p>
            <a:pPr marL="0" indent="0" algn="just" eaLnBrk="1" hangingPunct="1">
              <a:lnSpc>
                <a:spcPct val="80000"/>
              </a:lnSpc>
              <a:buFontTx/>
              <a:buNone/>
            </a:pPr>
            <a:r>
              <a:rPr lang="es-ES" altLang="es-PE" smtClean="0"/>
              <a:t>                V.P.P. = </a:t>
            </a:r>
            <a:r>
              <a:rPr lang="es-ES" altLang="es-PE" u="sng" smtClean="0"/>
              <a:t>desmontaje (estimado)</a:t>
            </a:r>
          </a:p>
          <a:p>
            <a:pPr marL="0" indent="0" algn="just" eaLnBrk="1" hangingPunct="1">
              <a:lnSpc>
                <a:spcPct val="80000"/>
              </a:lnSpc>
              <a:buFontTx/>
              <a:buNone/>
            </a:pPr>
            <a:r>
              <a:rPr lang="es-ES" altLang="es-PE" smtClean="0"/>
              <a:t>                                     (1+i) </a:t>
            </a:r>
            <a:r>
              <a:rPr lang="es-ES" altLang="es-PE" baseline="30000" smtClean="0"/>
              <a:t>n</a:t>
            </a:r>
          </a:p>
          <a:p>
            <a:pPr marL="0" indent="0" algn="just" eaLnBrk="1" hangingPunct="1">
              <a:lnSpc>
                <a:spcPct val="80000"/>
              </a:lnSpc>
              <a:buFontTx/>
              <a:buNone/>
            </a:pPr>
            <a:r>
              <a:rPr lang="es-ES" altLang="es-PE" smtClean="0"/>
              <a:t>reemplazando:</a:t>
            </a:r>
          </a:p>
          <a:p>
            <a:pPr marL="0" indent="0" algn="just" eaLnBrk="1" hangingPunct="1">
              <a:lnSpc>
                <a:spcPct val="80000"/>
              </a:lnSpc>
              <a:buFontTx/>
              <a:buNone/>
            </a:pPr>
            <a:r>
              <a:rPr lang="es-ES" altLang="es-PE" smtClean="0"/>
              <a:t>V.P.P. = </a:t>
            </a:r>
            <a:r>
              <a:rPr lang="es-ES" altLang="es-PE" u="sng" smtClean="0"/>
              <a:t>200,000</a:t>
            </a:r>
            <a:r>
              <a:rPr lang="es-ES" altLang="es-PE" smtClean="0"/>
              <a:t>      =  </a:t>
            </a:r>
            <a:r>
              <a:rPr lang="es-ES" altLang="es-PE" u="sng" smtClean="0"/>
              <a:t>200,000</a:t>
            </a:r>
            <a:r>
              <a:rPr lang="es-ES" altLang="es-PE" smtClean="0"/>
              <a:t>  =  S/. 113,507</a:t>
            </a:r>
          </a:p>
          <a:p>
            <a:pPr marL="0" indent="0" algn="just" eaLnBrk="1" hangingPunct="1">
              <a:lnSpc>
                <a:spcPct val="80000"/>
              </a:lnSpc>
              <a:buFontTx/>
              <a:buNone/>
            </a:pPr>
            <a:r>
              <a:rPr lang="es-ES" altLang="es-PE" smtClean="0"/>
              <a:t>          (1+0.12) 5         1.762</a:t>
            </a:r>
          </a:p>
          <a:p>
            <a:pPr marL="0" indent="0" algn="just" eaLnBrk="1" hangingPunct="1">
              <a:lnSpc>
                <a:spcPct val="80000"/>
              </a:lnSpc>
              <a:buFontTx/>
              <a:buNone/>
            </a:pPr>
            <a:endParaRPr lang="es-ES" altLang="es-PE" smtClean="0"/>
          </a:p>
          <a:p>
            <a:pPr marL="0" indent="0" algn="just" eaLnBrk="1" hangingPunct="1">
              <a:lnSpc>
                <a:spcPct val="80000"/>
              </a:lnSpc>
              <a:buFontTx/>
              <a:buNone/>
            </a:pPr>
            <a:r>
              <a:rPr lang="es-ES" altLang="es-PE" smtClean="0"/>
              <a:t>V.P.P. = 113,507</a:t>
            </a:r>
            <a:endParaRPr lang="es-ES" altLang="es-PE" baseline="30000" smtClean="0"/>
          </a:p>
          <a:p>
            <a:pPr marL="0" indent="0" algn="just" eaLnBrk="1" hangingPunct="1">
              <a:lnSpc>
                <a:spcPct val="80000"/>
              </a:lnSpc>
              <a:buFontTx/>
              <a:buNone/>
            </a:pPr>
            <a:endParaRPr lang="es-ES" altLang="es-PE" smtClean="0"/>
          </a:p>
          <a:p>
            <a:pPr marL="0" indent="0" algn="just" eaLnBrk="1" hangingPunct="1">
              <a:lnSpc>
                <a:spcPct val="80000"/>
              </a:lnSpc>
              <a:buFontTx/>
              <a:buNone/>
            </a:pPr>
            <a:endParaRPr lang="es-ES" altLang="es-PE" smtClean="0"/>
          </a:p>
        </p:txBody>
      </p:sp>
      <p:sp>
        <p:nvSpPr>
          <p:cNvPr id="57348" name="Text Box 7"/>
          <p:cNvSpPr txBox="1">
            <a:spLocks noChangeArrowheads="1"/>
          </p:cNvSpPr>
          <p:nvPr/>
        </p:nvSpPr>
        <p:spPr bwMode="auto">
          <a:xfrm>
            <a:off x="6372225" y="3500438"/>
            <a:ext cx="2414588"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eaLnBrk="1" hangingPunct="1">
              <a:lnSpc>
                <a:spcPct val="50000"/>
              </a:lnSpc>
              <a:spcBef>
                <a:spcPct val="50000"/>
              </a:spcBef>
              <a:buClrTx/>
              <a:buSzTx/>
              <a:buFontTx/>
              <a:buNone/>
            </a:pPr>
            <a:r>
              <a:rPr lang="es-ES" altLang="es-PE" sz="1800">
                <a:latin typeface="Arial" panose="020B0604020202020204" pitchFamily="34" charset="0"/>
              </a:rPr>
              <a:t>i = tasa de interés</a:t>
            </a:r>
          </a:p>
          <a:p>
            <a:pPr eaLnBrk="1" hangingPunct="1">
              <a:lnSpc>
                <a:spcPct val="50000"/>
              </a:lnSpc>
              <a:spcBef>
                <a:spcPct val="50000"/>
              </a:spcBef>
              <a:buClrTx/>
              <a:buSzTx/>
              <a:buFontTx/>
              <a:buNone/>
            </a:pPr>
            <a:r>
              <a:rPr lang="es-ES" altLang="es-PE" sz="1800">
                <a:latin typeface="Arial" panose="020B0604020202020204" pitchFamily="34" charset="0"/>
              </a:rPr>
              <a:t>n=número de </a:t>
            </a:r>
          </a:p>
          <a:p>
            <a:pPr eaLnBrk="1" hangingPunct="1">
              <a:lnSpc>
                <a:spcPct val="50000"/>
              </a:lnSpc>
              <a:spcBef>
                <a:spcPct val="50000"/>
              </a:spcBef>
              <a:buClrTx/>
              <a:buSzTx/>
              <a:buFontTx/>
              <a:buNone/>
            </a:pPr>
            <a:r>
              <a:rPr lang="es-ES" altLang="es-PE" sz="1800">
                <a:latin typeface="Arial" panose="020B0604020202020204" pitchFamily="34" charset="0"/>
              </a:rPr>
              <a:t>periodos</a:t>
            </a:r>
          </a:p>
        </p:txBody>
      </p:sp>
      <p:sp>
        <p:nvSpPr>
          <p:cNvPr id="5" name="4 Marcador de pie de página"/>
          <p:cNvSpPr>
            <a:spLocks noGrp="1"/>
          </p:cNvSpPr>
          <p:nvPr>
            <p:ph type="ftr" sz="quarter" idx="10"/>
          </p:nvPr>
        </p:nvSpPr>
        <p:spPr bwMode="auto">
          <a:ln>
            <a:miter lim="800000"/>
            <a:headEnd/>
            <a:tailEnd/>
          </a:ln>
        </p:spPr>
        <p:txBody>
          <a:bodyPr wrap="square" lIns="91440" tIns="45720" rIns="91440" bIns="45720" numCol="1" anchor="t" anchorCtr="0" compatLnSpc="1">
            <a:prstTxWarp prst="textNoShape">
              <a:avLst/>
            </a:prstTxWarp>
          </a:bodyPr>
          <a:lstStyle/>
          <a:p>
            <a:pPr algn="ctr" fontAlgn="base">
              <a:spcBef>
                <a:spcPct val="0"/>
              </a:spcBef>
              <a:spcAft>
                <a:spcPct val="0"/>
              </a:spcAft>
              <a:defRPr/>
            </a:pPr>
            <a:r>
              <a:rPr lang="es-PE"/>
              <a:t>Armando Villacorta Cavero</a:t>
            </a:r>
            <a:endParaRPr lang="es-ES"/>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3 Marcador de número de diapositiva"/>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a:spcBef>
                <a:spcPct val="0"/>
              </a:spcBef>
              <a:buClrTx/>
              <a:buSzTx/>
              <a:buFontTx/>
              <a:buNone/>
            </a:pPr>
            <a:fld id="{3CD068DC-CD45-4AEC-97DD-8EF419176046}" type="slidenum">
              <a:rPr lang="es-ES" altLang="es-PE" sz="1400" smtClean="0">
                <a:solidFill>
                  <a:schemeClr val="tx2"/>
                </a:solidFill>
              </a:rPr>
              <a:pPr>
                <a:spcBef>
                  <a:spcPct val="0"/>
                </a:spcBef>
                <a:buClrTx/>
                <a:buSzTx/>
                <a:buFontTx/>
                <a:buNone/>
              </a:pPr>
              <a:t>34</a:t>
            </a:fld>
            <a:endParaRPr lang="es-ES" altLang="es-PE" sz="1400" smtClean="0">
              <a:solidFill>
                <a:schemeClr val="tx2"/>
              </a:solidFill>
            </a:endParaRPr>
          </a:p>
        </p:txBody>
      </p:sp>
      <p:sp>
        <p:nvSpPr>
          <p:cNvPr id="58371" name="Rectangle 4"/>
          <p:cNvSpPr>
            <a:spLocks noChangeArrowheads="1"/>
          </p:cNvSpPr>
          <p:nvPr/>
        </p:nvSpPr>
        <p:spPr bwMode="auto">
          <a:xfrm>
            <a:off x="142875" y="71438"/>
            <a:ext cx="8929688" cy="640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algn="just" eaLnBrk="1" hangingPunct="1">
              <a:lnSpc>
                <a:spcPct val="80000"/>
              </a:lnSpc>
              <a:spcBef>
                <a:spcPct val="20000"/>
              </a:spcBef>
              <a:buClrTx/>
              <a:buSzTx/>
              <a:buFontTx/>
              <a:buNone/>
            </a:pPr>
            <a:r>
              <a:rPr lang="es-ES" altLang="es-PE" sz="2200" b="1">
                <a:latin typeface="Arial" panose="020B0604020202020204" pitchFamily="34" charset="0"/>
              </a:rPr>
              <a:t>Solución:</a:t>
            </a:r>
          </a:p>
          <a:p>
            <a:pPr algn="just" eaLnBrk="1" hangingPunct="1">
              <a:lnSpc>
                <a:spcPct val="80000"/>
              </a:lnSpc>
              <a:spcBef>
                <a:spcPct val="20000"/>
              </a:spcBef>
              <a:buClrTx/>
              <a:buSzTx/>
              <a:buFontTx/>
              <a:buNone/>
            </a:pPr>
            <a:r>
              <a:rPr lang="es-ES" altLang="es-PE" sz="2200" b="1">
                <a:latin typeface="Arial" panose="020B0604020202020204" pitchFamily="34" charset="0"/>
              </a:rPr>
              <a:t>(2)  </a:t>
            </a:r>
            <a:r>
              <a:rPr lang="es-ES" altLang="es-PE" sz="2000" b="1" i="1" u="sng">
                <a:latin typeface="Arial" panose="020B0604020202020204" pitchFamily="34" charset="0"/>
              </a:rPr>
              <a:t>Costo del campamento y maestranza</a:t>
            </a:r>
            <a:r>
              <a:rPr lang="es-ES" altLang="es-PE" sz="2000" b="1" i="1">
                <a:latin typeface="Arial" panose="020B0604020202020204" pitchFamily="34" charset="0"/>
              </a:rPr>
              <a:t> (listo para ser usado 31.12.X1)</a:t>
            </a:r>
            <a:endParaRPr lang="es-ES" altLang="es-PE" sz="2000" b="1" i="1" u="sng">
              <a:latin typeface="Arial" panose="020B0604020202020204" pitchFamily="34" charset="0"/>
            </a:endParaRPr>
          </a:p>
          <a:p>
            <a:pPr algn="just" eaLnBrk="1" hangingPunct="1">
              <a:lnSpc>
                <a:spcPct val="40000"/>
              </a:lnSpc>
              <a:spcBef>
                <a:spcPct val="20000"/>
              </a:spcBef>
              <a:buClrTx/>
              <a:buSzTx/>
              <a:buFontTx/>
              <a:buAutoNum type="arabicParenBoth"/>
            </a:pPr>
            <a:endParaRPr lang="es-ES" altLang="es-PE" sz="2200" b="1" i="1" u="sng">
              <a:latin typeface="Arial" panose="020B0604020202020204" pitchFamily="34" charset="0"/>
            </a:endParaRPr>
          </a:p>
          <a:p>
            <a:pPr algn="just" eaLnBrk="1" hangingPunct="1">
              <a:lnSpc>
                <a:spcPct val="80000"/>
              </a:lnSpc>
              <a:spcBef>
                <a:spcPct val="20000"/>
              </a:spcBef>
              <a:buClrTx/>
              <a:buSzTx/>
              <a:buFontTx/>
              <a:buNone/>
            </a:pPr>
            <a:r>
              <a:rPr lang="es-ES" altLang="es-PE" sz="2200">
                <a:latin typeface="Arial" panose="020B0604020202020204" pitchFamily="34" charset="0"/>
              </a:rPr>
              <a:t>                Adquisición e instalación		800,000</a:t>
            </a:r>
          </a:p>
          <a:p>
            <a:pPr algn="just" eaLnBrk="1" hangingPunct="1">
              <a:lnSpc>
                <a:spcPct val="80000"/>
              </a:lnSpc>
              <a:spcBef>
                <a:spcPct val="20000"/>
              </a:spcBef>
              <a:buClrTx/>
              <a:buSzTx/>
              <a:buFontTx/>
              <a:buNone/>
            </a:pPr>
            <a:r>
              <a:rPr lang="es-ES" altLang="es-PE" sz="2200">
                <a:latin typeface="Arial" panose="020B0604020202020204" pitchFamily="34" charset="0"/>
              </a:rPr>
              <a:t>	   Provisión desmontaje		</a:t>
            </a:r>
            <a:r>
              <a:rPr lang="es-ES" altLang="es-PE" sz="2200" u="sng">
                <a:latin typeface="Arial" panose="020B0604020202020204" pitchFamily="34" charset="0"/>
              </a:rPr>
              <a:t>113,507</a:t>
            </a:r>
          </a:p>
          <a:p>
            <a:pPr algn="just" eaLnBrk="1" hangingPunct="1">
              <a:lnSpc>
                <a:spcPct val="80000"/>
              </a:lnSpc>
              <a:spcBef>
                <a:spcPct val="20000"/>
              </a:spcBef>
              <a:buClrTx/>
              <a:buSzTx/>
              <a:buFontTx/>
              <a:buNone/>
            </a:pPr>
            <a:r>
              <a:rPr lang="es-ES" altLang="es-PE" sz="2200">
                <a:latin typeface="Arial" panose="020B0604020202020204" pitchFamily="34" charset="0"/>
              </a:rPr>
              <a:t>	   Costo total del activo		913,507</a:t>
            </a:r>
            <a:endParaRPr lang="es-ES" altLang="es-PE" sz="2200" baseline="30000">
              <a:latin typeface="Arial" panose="020B0604020202020204" pitchFamily="34" charset="0"/>
            </a:endParaRPr>
          </a:p>
          <a:p>
            <a:pPr algn="just" eaLnBrk="1" hangingPunct="1">
              <a:lnSpc>
                <a:spcPct val="80000"/>
              </a:lnSpc>
              <a:spcBef>
                <a:spcPct val="20000"/>
              </a:spcBef>
              <a:buClrTx/>
              <a:buSzTx/>
              <a:buFontTx/>
              <a:buNone/>
            </a:pPr>
            <a:endParaRPr lang="es-ES" altLang="es-PE" sz="2200">
              <a:latin typeface="Arial" panose="020B0604020202020204" pitchFamily="34" charset="0"/>
            </a:endParaRPr>
          </a:p>
          <a:p>
            <a:pPr algn="just" eaLnBrk="1" hangingPunct="1">
              <a:lnSpc>
                <a:spcPct val="80000"/>
              </a:lnSpc>
              <a:spcBef>
                <a:spcPct val="20000"/>
              </a:spcBef>
              <a:buClrTx/>
              <a:buSzTx/>
              <a:buFontTx/>
              <a:buNone/>
            </a:pPr>
            <a:r>
              <a:rPr lang="es-ES" altLang="es-PE" sz="2200" u="sng">
                <a:latin typeface="Arial" panose="020B0604020202020204" pitchFamily="34" charset="0"/>
              </a:rPr>
              <a:t>Contabilización</a:t>
            </a:r>
            <a:r>
              <a:rPr lang="es-ES" altLang="es-PE" sz="2200">
                <a:latin typeface="Arial" panose="020B0604020202020204" pitchFamily="34" charset="0"/>
              </a:rPr>
              <a:t>:				S/.		S/.</a:t>
            </a:r>
          </a:p>
          <a:p>
            <a:pPr algn="just" eaLnBrk="1" hangingPunct="1">
              <a:lnSpc>
                <a:spcPct val="80000"/>
              </a:lnSpc>
              <a:spcBef>
                <a:spcPct val="20000"/>
              </a:spcBef>
              <a:buClrTx/>
              <a:buSzTx/>
              <a:buFontTx/>
              <a:buNone/>
            </a:pPr>
            <a:r>
              <a:rPr lang="es-ES" altLang="es-PE" sz="2200">
                <a:latin typeface="Arial" panose="020B0604020202020204" pitchFamily="34" charset="0"/>
              </a:rPr>
              <a:t>33 Inmuebles, maquinaria y equipo		913,507</a:t>
            </a:r>
          </a:p>
          <a:p>
            <a:pPr algn="just" eaLnBrk="1" hangingPunct="1">
              <a:lnSpc>
                <a:spcPct val="80000"/>
              </a:lnSpc>
              <a:spcBef>
                <a:spcPct val="20000"/>
              </a:spcBef>
              <a:buClrTx/>
              <a:buSzTx/>
              <a:buFontTx/>
              <a:buNone/>
            </a:pPr>
            <a:r>
              <a:rPr lang="es-ES" altLang="es-PE" sz="2200">
                <a:latin typeface="Arial" panose="020B0604020202020204" pitchFamily="34" charset="0"/>
              </a:rPr>
              <a:t>    333 Maquinaria y equipo y otras</a:t>
            </a:r>
          </a:p>
          <a:p>
            <a:pPr algn="just" eaLnBrk="1" hangingPunct="1">
              <a:lnSpc>
                <a:spcPct val="80000"/>
              </a:lnSpc>
              <a:spcBef>
                <a:spcPct val="20000"/>
              </a:spcBef>
              <a:buClrTx/>
              <a:buSzTx/>
              <a:buFontTx/>
              <a:buNone/>
            </a:pPr>
            <a:r>
              <a:rPr lang="es-ES" altLang="es-PE" sz="2200">
                <a:latin typeface="Arial" panose="020B0604020202020204" pitchFamily="34" charset="0"/>
              </a:rPr>
              <a:t>          unidades de explotación</a:t>
            </a:r>
          </a:p>
          <a:p>
            <a:pPr algn="just" eaLnBrk="1" hangingPunct="1">
              <a:lnSpc>
                <a:spcPct val="80000"/>
              </a:lnSpc>
              <a:spcBef>
                <a:spcPct val="20000"/>
              </a:spcBef>
              <a:buClrTx/>
              <a:buSzTx/>
              <a:buFontTx/>
              <a:buNone/>
            </a:pPr>
            <a:r>
              <a:rPr lang="es-ES" altLang="es-PE" sz="2200">
                <a:latin typeface="Arial" panose="020B0604020202020204" pitchFamily="34" charset="0"/>
              </a:rPr>
              <a:t>33 Inmuebles, maquinaria y equipo				800,000</a:t>
            </a:r>
          </a:p>
          <a:p>
            <a:pPr algn="just" eaLnBrk="1" hangingPunct="1">
              <a:lnSpc>
                <a:spcPct val="80000"/>
              </a:lnSpc>
              <a:spcBef>
                <a:spcPct val="20000"/>
              </a:spcBef>
              <a:buClrTx/>
              <a:buSzTx/>
              <a:buFontTx/>
              <a:buNone/>
            </a:pPr>
            <a:r>
              <a:rPr lang="es-ES" altLang="es-PE" sz="2200">
                <a:latin typeface="Arial" panose="020B0604020202020204" pitchFamily="34" charset="0"/>
              </a:rPr>
              <a:t>     339 Trabajos en curso</a:t>
            </a:r>
          </a:p>
          <a:p>
            <a:pPr algn="just" eaLnBrk="1" hangingPunct="1">
              <a:lnSpc>
                <a:spcPct val="80000"/>
              </a:lnSpc>
              <a:spcBef>
                <a:spcPct val="20000"/>
              </a:spcBef>
              <a:buClrTx/>
              <a:buSzTx/>
              <a:buFontTx/>
              <a:buNone/>
            </a:pPr>
            <a:r>
              <a:rPr lang="es-ES" altLang="es-PE" sz="2200">
                <a:latin typeface="Arial" panose="020B0604020202020204" pitchFamily="34" charset="0"/>
              </a:rPr>
              <a:t>48 Provisiones						113,507</a:t>
            </a:r>
          </a:p>
          <a:p>
            <a:pPr algn="just" eaLnBrk="1" hangingPunct="1">
              <a:lnSpc>
                <a:spcPct val="80000"/>
              </a:lnSpc>
              <a:spcBef>
                <a:spcPct val="20000"/>
              </a:spcBef>
              <a:buClrTx/>
              <a:buSzTx/>
              <a:buFontTx/>
              <a:buNone/>
            </a:pPr>
            <a:r>
              <a:rPr lang="es-ES" altLang="es-PE" sz="2200">
                <a:latin typeface="Arial" panose="020B0604020202020204" pitchFamily="34" charset="0"/>
              </a:rPr>
              <a:t>     482  Prov. desmantelamiento</a:t>
            </a:r>
          </a:p>
          <a:p>
            <a:pPr algn="just" eaLnBrk="1" hangingPunct="1">
              <a:lnSpc>
                <a:spcPct val="80000"/>
              </a:lnSpc>
              <a:spcBef>
                <a:spcPct val="20000"/>
              </a:spcBef>
              <a:buClrTx/>
              <a:buSzTx/>
              <a:buFontTx/>
              <a:buNone/>
            </a:pPr>
            <a:r>
              <a:rPr lang="es-ES" altLang="es-PE" sz="2200">
                <a:latin typeface="Arial" panose="020B0604020202020204" pitchFamily="34" charset="0"/>
              </a:rPr>
              <a:t>31/12 Por el término de la construcción del campamento.</a:t>
            </a:r>
          </a:p>
          <a:p>
            <a:pPr algn="just" eaLnBrk="1" hangingPunct="1">
              <a:lnSpc>
                <a:spcPct val="40000"/>
              </a:lnSpc>
              <a:spcBef>
                <a:spcPct val="20000"/>
              </a:spcBef>
              <a:buClrTx/>
              <a:buSzTx/>
              <a:buFontTx/>
              <a:buNone/>
            </a:pPr>
            <a:endParaRPr lang="es-ES" altLang="es-PE" sz="2200">
              <a:latin typeface="Arial" panose="020B0604020202020204" pitchFamily="34" charset="0"/>
            </a:endParaRPr>
          </a:p>
          <a:p>
            <a:pPr algn="just" eaLnBrk="1" hangingPunct="1">
              <a:lnSpc>
                <a:spcPct val="80000"/>
              </a:lnSpc>
              <a:spcBef>
                <a:spcPct val="20000"/>
              </a:spcBef>
              <a:buClrTx/>
              <a:buSzTx/>
              <a:buFontTx/>
              <a:buNone/>
            </a:pPr>
            <a:r>
              <a:rPr lang="es-ES" altLang="es-PE" sz="2200">
                <a:latin typeface="Arial" panose="020B0604020202020204" pitchFamily="34" charset="0"/>
              </a:rPr>
              <a:t>Nota: la provisión se presentará en el ESF como Pasivo Largo Plazo</a:t>
            </a:r>
          </a:p>
          <a:p>
            <a:pPr algn="just" eaLnBrk="1" hangingPunct="1">
              <a:lnSpc>
                <a:spcPct val="80000"/>
              </a:lnSpc>
              <a:spcBef>
                <a:spcPct val="20000"/>
              </a:spcBef>
              <a:buClrTx/>
              <a:buSzTx/>
              <a:buFontTx/>
              <a:buNone/>
            </a:pPr>
            <a:endParaRPr lang="es-ES" altLang="es-PE" sz="2200">
              <a:latin typeface="Arial" panose="020B0604020202020204" pitchFamily="34" charset="0"/>
            </a:endParaRPr>
          </a:p>
        </p:txBody>
      </p:sp>
      <p:sp>
        <p:nvSpPr>
          <p:cNvPr id="4" name="4 Marcador de pie de página"/>
          <p:cNvSpPr>
            <a:spLocks noGrp="1"/>
          </p:cNvSpPr>
          <p:nvPr>
            <p:ph type="ftr" sz="quarter" idx="10"/>
          </p:nvPr>
        </p:nvSpPr>
        <p:spPr bwMode="auto">
          <a:ln>
            <a:miter lim="800000"/>
            <a:headEnd/>
            <a:tailEnd/>
          </a:ln>
        </p:spPr>
        <p:txBody>
          <a:bodyPr wrap="square" lIns="91440" tIns="45720" rIns="91440" bIns="45720" numCol="1" anchor="t" anchorCtr="0" compatLnSpc="1">
            <a:prstTxWarp prst="textNoShape">
              <a:avLst/>
            </a:prstTxWarp>
          </a:bodyPr>
          <a:lstStyle/>
          <a:p>
            <a:pPr algn="ctr" fontAlgn="base">
              <a:spcBef>
                <a:spcPct val="0"/>
              </a:spcBef>
              <a:spcAft>
                <a:spcPct val="0"/>
              </a:spcAft>
              <a:defRPr/>
            </a:pPr>
            <a:r>
              <a:rPr lang="es-PE"/>
              <a:t>Armando Villacorta Cavero</a:t>
            </a:r>
            <a:endParaRPr lang="es-ES"/>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3 Marcador de número de diapositiva"/>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a:spcBef>
                <a:spcPct val="0"/>
              </a:spcBef>
              <a:buClrTx/>
              <a:buSzTx/>
              <a:buFontTx/>
              <a:buNone/>
            </a:pPr>
            <a:fld id="{D860A05A-80A2-492D-A776-4BD902EDDE1B}" type="slidenum">
              <a:rPr lang="es-ES" altLang="es-PE" sz="1400" smtClean="0">
                <a:solidFill>
                  <a:schemeClr val="tx2"/>
                </a:solidFill>
              </a:rPr>
              <a:pPr>
                <a:spcBef>
                  <a:spcPct val="0"/>
                </a:spcBef>
                <a:buClrTx/>
                <a:buSzTx/>
                <a:buFontTx/>
                <a:buNone/>
              </a:pPr>
              <a:t>35</a:t>
            </a:fld>
            <a:endParaRPr lang="es-ES" altLang="es-PE" sz="1400" smtClean="0">
              <a:solidFill>
                <a:schemeClr val="tx2"/>
              </a:solidFill>
            </a:endParaRPr>
          </a:p>
        </p:txBody>
      </p:sp>
      <p:sp>
        <p:nvSpPr>
          <p:cNvPr id="59395" name="Rectangle 2"/>
          <p:cNvSpPr>
            <a:spLocks noChangeArrowheads="1"/>
          </p:cNvSpPr>
          <p:nvPr/>
        </p:nvSpPr>
        <p:spPr bwMode="auto">
          <a:xfrm>
            <a:off x="500063" y="1500188"/>
            <a:ext cx="809148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eaLnBrk="1" hangingPunct="1">
              <a:lnSpc>
                <a:spcPct val="90000"/>
              </a:lnSpc>
              <a:spcBef>
                <a:spcPct val="20000"/>
              </a:spcBef>
              <a:buClrTx/>
              <a:buSzTx/>
              <a:buFontTx/>
              <a:buNone/>
            </a:pPr>
            <a:r>
              <a:rPr lang="es-ES_tradnl" altLang="es-PE" sz="1800" u="sng">
                <a:latin typeface="Arial" panose="020B0604020202020204" pitchFamily="34" charset="0"/>
              </a:rPr>
              <a:t>Reconocimiento y medición de la pérdida por desvalorización</a:t>
            </a:r>
            <a:r>
              <a:rPr lang="es-ES_tradnl" altLang="es-PE" sz="1800">
                <a:latin typeface="Arial" panose="020B0604020202020204" pitchFamily="34" charset="0"/>
              </a:rPr>
              <a:t> (Párrafo 9 y 59)</a:t>
            </a:r>
          </a:p>
          <a:p>
            <a:pPr eaLnBrk="1" hangingPunct="1">
              <a:lnSpc>
                <a:spcPct val="10000"/>
              </a:lnSpc>
              <a:spcBef>
                <a:spcPct val="20000"/>
              </a:spcBef>
              <a:buClrTx/>
              <a:buSzTx/>
              <a:buFontTx/>
              <a:buNone/>
            </a:pPr>
            <a:endParaRPr lang="es-ES_tradnl" altLang="es-PE" sz="1800">
              <a:latin typeface="Arial" panose="020B0604020202020204" pitchFamily="34" charset="0"/>
            </a:endParaRPr>
          </a:p>
          <a:p>
            <a:pPr algn="just" eaLnBrk="1" hangingPunct="1">
              <a:lnSpc>
                <a:spcPct val="80000"/>
              </a:lnSpc>
              <a:spcBef>
                <a:spcPct val="20000"/>
              </a:spcBef>
              <a:buClrTx/>
              <a:buSzTx/>
              <a:buFontTx/>
              <a:buNone/>
            </a:pPr>
            <a:r>
              <a:rPr lang="es-ES_tradnl" altLang="es-PE" sz="1800">
                <a:latin typeface="Arial" panose="020B0604020202020204" pitchFamily="34" charset="0"/>
              </a:rPr>
              <a:t>La empresa debe evaluar, al cierre del balance si existen indicios de desvalorización de un activo. Si existiera tal indicio la empresa estimará el importe recuperable del activo.  Cuando el importe recuperable de un activo es menor que su valor contable, este último debe reducirse a su importe recuperable, reconociendo la pérdida por desvalorización.</a:t>
            </a:r>
          </a:p>
          <a:p>
            <a:pPr algn="just" eaLnBrk="1" hangingPunct="1">
              <a:lnSpc>
                <a:spcPct val="50000"/>
              </a:lnSpc>
              <a:spcBef>
                <a:spcPct val="20000"/>
              </a:spcBef>
              <a:buClrTx/>
              <a:buSzTx/>
              <a:buFontTx/>
              <a:buNone/>
            </a:pPr>
            <a:endParaRPr lang="es-ES_tradnl" altLang="es-PE" sz="1800">
              <a:latin typeface="Arial" panose="020B0604020202020204" pitchFamily="34" charset="0"/>
            </a:endParaRPr>
          </a:p>
          <a:p>
            <a:pPr algn="just" eaLnBrk="1" hangingPunct="1">
              <a:lnSpc>
                <a:spcPct val="80000"/>
              </a:lnSpc>
              <a:spcBef>
                <a:spcPct val="20000"/>
              </a:spcBef>
              <a:buClrTx/>
              <a:buSzTx/>
              <a:buFontTx/>
              <a:buNone/>
            </a:pPr>
            <a:r>
              <a:rPr lang="es-ES_tradnl" altLang="es-PE" sz="1800" u="sng">
                <a:latin typeface="Arial" panose="020B0604020202020204" pitchFamily="34" charset="0"/>
              </a:rPr>
              <a:t>Incumplimiento de la Norma</a:t>
            </a:r>
            <a:r>
              <a:rPr lang="es-ES_tradnl" altLang="es-PE" sz="1800">
                <a:latin typeface="Arial" panose="020B0604020202020204" pitchFamily="34" charset="0"/>
              </a:rPr>
              <a:t>:</a:t>
            </a:r>
          </a:p>
          <a:p>
            <a:pPr algn="just" eaLnBrk="1" hangingPunct="1">
              <a:lnSpc>
                <a:spcPct val="80000"/>
              </a:lnSpc>
              <a:spcBef>
                <a:spcPct val="20000"/>
              </a:spcBef>
              <a:buClrTx/>
              <a:buSzTx/>
              <a:buFontTx/>
              <a:buNone/>
            </a:pPr>
            <a:r>
              <a:rPr lang="es-ES_tradnl" altLang="es-PE" sz="1800">
                <a:latin typeface="Arial" panose="020B0604020202020204" pitchFamily="34" charset="0"/>
              </a:rPr>
              <a:t>A pesar de existir indicios de desvalorización, las empresas no efectúan la estimación de su valor recuperable.</a:t>
            </a:r>
          </a:p>
          <a:p>
            <a:pPr algn="just" eaLnBrk="1" hangingPunct="1">
              <a:lnSpc>
                <a:spcPct val="80000"/>
              </a:lnSpc>
              <a:spcBef>
                <a:spcPct val="20000"/>
              </a:spcBef>
              <a:buClrTx/>
              <a:buSzTx/>
              <a:buFontTx/>
              <a:buChar char="-"/>
            </a:pPr>
            <a:endParaRPr lang="es-ES_tradnl" altLang="es-PE" sz="1800">
              <a:latin typeface="Arial" panose="020B0604020202020204" pitchFamily="34" charset="0"/>
            </a:endParaRPr>
          </a:p>
          <a:p>
            <a:pPr algn="just" eaLnBrk="1" hangingPunct="1">
              <a:lnSpc>
                <a:spcPct val="10000"/>
              </a:lnSpc>
              <a:spcBef>
                <a:spcPct val="20000"/>
              </a:spcBef>
              <a:buClrTx/>
              <a:buSzTx/>
              <a:buFontTx/>
              <a:buNone/>
            </a:pPr>
            <a:endParaRPr lang="es-ES_tradnl" altLang="es-PE" sz="1800">
              <a:latin typeface="Arial" panose="020B0604020202020204" pitchFamily="34" charset="0"/>
            </a:endParaRPr>
          </a:p>
          <a:p>
            <a:pPr algn="just" eaLnBrk="1" hangingPunct="1">
              <a:lnSpc>
                <a:spcPct val="90000"/>
              </a:lnSpc>
              <a:spcBef>
                <a:spcPct val="20000"/>
              </a:spcBef>
              <a:buClrTx/>
              <a:buSzTx/>
              <a:buFontTx/>
              <a:buNone/>
            </a:pPr>
            <a:endParaRPr lang="es-ES_tradnl" altLang="es-PE" sz="1800">
              <a:latin typeface="Arial" panose="020B0604020202020204" pitchFamily="34" charset="0"/>
            </a:endParaRPr>
          </a:p>
          <a:p>
            <a:pPr algn="just" eaLnBrk="1" hangingPunct="1">
              <a:lnSpc>
                <a:spcPct val="90000"/>
              </a:lnSpc>
              <a:spcBef>
                <a:spcPct val="20000"/>
              </a:spcBef>
              <a:buClrTx/>
              <a:buSzTx/>
              <a:buFontTx/>
              <a:buNone/>
            </a:pPr>
            <a:endParaRPr lang="es-ES" altLang="es-PE" sz="1800">
              <a:latin typeface="Arial" panose="020B0604020202020204" pitchFamily="34" charset="0"/>
            </a:endParaRPr>
          </a:p>
        </p:txBody>
      </p:sp>
      <p:sp>
        <p:nvSpPr>
          <p:cNvPr id="59396" name="Rectangle 4"/>
          <p:cNvSpPr>
            <a:spLocks noChangeArrowheads="1"/>
          </p:cNvSpPr>
          <p:nvPr/>
        </p:nvSpPr>
        <p:spPr bwMode="auto">
          <a:xfrm>
            <a:off x="428625" y="214313"/>
            <a:ext cx="83931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eaLnBrk="1" hangingPunct="1">
              <a:spcBef>
                <a:spcPct val="0"/>
              </a:spcBef>
              <a:buClrTx/>
              <a:buSzTx/>
              <a:buFontTx/>
              <a:buNone/>
            </a:pPr>
            <a:r>
              <a:rPr lang="es-ES_tradnl" altLang="es-PE" sz="2800" b="1">
                <a:latin typeface="Arial" panose="020B0604020202020204" pitchFamily="34" charset="0"/>
              </a:rPr>
              <a:t>NIC 36 – DESVALORIZACION DE ACTIVOS</a:t>
            </a:r>
            <a:endParaRPr lang="es-ES" altLang="es-PE" sz="2800" b="1">
              <a:latin typeface="Arial" panose="020B0604020202020204" pitchFamily="34" charset="0"/>
            </a:endParaRPr>
          </a:p>
        </p:txBody>
      </p:sp>
      <p:sp>
        <p:nvSpPr>
          <p:cNvPr id="5" name="4 Marcador de pie de página"/>
          <p:cNvSpPr>
            <a:spLocks noGrp="1"/>
          </p:cNvSpPr>
          <p:nvPr>
            <p:ph type="ftr" sz="quarter" idx="10"/>
          </p:nvPr>
        </p:nvSpPr>
        <p:spPr bwMode="auto">
          <a:ln>
            <a:miter lim="800000"/>
            <a:headEnd/>
            <a:tailEnd/>
          </a:ln>
        </p:spPr>
        <p:txBody>
          <a:bodyPr wrap="square" lIns="91440" tIns="45720" rIns="91440" bIns="45720" numCol="1" anchor="t" anchorCtr="0" compatLnSpc="1">
            <a:prstTxWarp prst="textNoShape">
              <a:avLst/>
            </a:prstTxWarp>
          </a:bodyPr>
          <a:lstStyle/>
          <a:p>
            <a:pPr algn="ctr" fontAlgn="base">
              <a:spcBef>
                <a:spcPct val="0"/>
              </a:spcBef>
              <a:spcAft>
                <a:spcPct val="0"/>
              </a:spcAft>
              <a:defRPr/>
            </a:pPr>
            <a:r>
              <a:rPr lang="es-PE"/>
              <a:t>Armando Villacorta Cavero</a:t>
            </a:r>
            <a:endParaRPr lang="es-ES"/>
          </a:p>
        </p:txBody>
      </p:sp>
      <p:sp>
        <p:nvSpPr>
          <p:cNvPr id="7" name="AutoShape 4"/>
          <p:cNvSpPr>
            <a:spLocks noChangeArrowheads="1"/>
          </p:cNvSpPr>
          <p:nvPr/>
        </p:nvSpPr>
        <p:spPr bwMode="auto">
          <a:xfrm>
            <a:off x="2714625" y="4286250"/>
            <a:ext cx="3000375" cy="1857375"/>
          </a:xfrm>
          <a:prstGeom prst="irregularSeal1">
            <a:avLst/>
          </a:prstGeom>
          <a:solidFill>
            <a:schemeClr val="accent2">
              <a:lumMod val="40000"/>
              <a:lumOff val="60000"/>
            </a:schemeClr>
          </a:solidFill>
          <a:ln w="9525">
            <a:solidFill>
              <a:schemeClr val="tx1"/>
            </a:solidFill>
            <a:miter lim="800000"/>
            <a:headEnd/>
            <a:tailEnd/>
          </a:ln>
        </p:spPr>
        <p:txBody>
          <a:bodyPr wrap="none" anchor="ctr"/>
          <a:lstStyle/>
          <a:p>
            <a:pPr algn="ctr" eaLnBrk="1" hangingPunct="1">
              <a:defRPr/>
            </a:pPr>
            <a:r>
              <a:rPr lang="es-EC" b="1" dirty="0">
                <a:solidFill>
                  <a:srgbClr val="FF0000"/>
                </a:solidFill>
                <a:latin typeface="Verdana" pitchFamily="34" charset="0"/>
              </a:rPr>
              <a:t>Lo Desconocido</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3 Marcador de número de diapositiva"/>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a:spcBef>
                <a:spcPct val="0"/>
              </a:spcBef>
              <a:buClrTx/>
              <a:buSzTx/>
              <a:buFontTx/>
              <a:buNone/>
            </a:pPr>
            <a:fld id="{17C366B8-C76F-4DB8-835E-8758B30915F3}" type="slidenum">
              <a:rPr lang="es-ES" altLang="es-PE" sz="1400" smtClean="0">
                <a:solidFill>
                  <a:schemeClr val="tx2"/>
                </a:solidFill>
              </a:rPr>
              <a:pPr>
                <a:spcBef>
                  <a:spcPct val="0"/>
                </a:spcBef>
                <a:buClrTx/>
                <a:buSzTx/>
                <a:buFontTx/>
                <a:buNone/>
              </a:pPr>
              <a:t>36</a:t>
            </a:fld>
            <a:endParaRPr lang="es-ES" altLang="es-PE" sz="1400" smtClean="0">
              <a:solidFill>
                <a:schemeClr val="tx2"/>
              </a:solidFill>
            </a:endParaRPr>
          </a:p>
        </p:txBody>
      </p:sp>
      <p:sp>
        <p:nvSpPr>
          <p:cNvPr id="60419" name="Rectangle 2"/>
          <p:cNvSpPr>
            <a:spLocks noChangeArrowheads="1"/>
          </p:cNvSpPr>
          <p:nvPr/>
        </p:nvSpPr>
        <p:spPr bwMode="auto">
          <a:xfrm>
            <a:off x="428625" y="1671638"/>
            <a:ext cx="809148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algn="just" eaLnBrk="1" hangingPunct="1">
              <a:lnSpc>
                <a:spcPct val="90000"/>
              </a:lnSpc>
              <a:spcBef>
                <a:spcPct val="20000"/>
              </a:spcBef>
              <a:buClrTx/>
              <a:buSzTx/>
              <a:buFontTx/>
              <a:buNone/>
            </a:pPr>
            <a:r>
              <a:rPr lang="es-ES_tradnl" altLang="es-PE" sz="1800">
                <a:latin typeface="Arial" panose="020B0604020202020204" pitchFamily="34" charset="0"/>
              </a:rPr>
              <a:t>La Compañía ABC tiene una máquina para fabricar botones, cuyo valor neto en libros al 31 de diciembre del año 3 es de S/. 520,000. Se estima que le resta una vida de 6 años. En el año 3 la competencia ha adquirido una máquina tecnológicamente superior que le ha permitido rebajar los precios, afectando a la Compañía ABC en sus márgenes de utilidad por mantener su mercado. De acuerdo al mercado el valor de venta de la máquina es de S/. 300,000 por lo que se hace necesaria una medición de su valor de uso, aplicando una tasa del 12% anual sobre sus flujos de efectivo neto. </a:t>
            </a:r>
          </a:p>
          <a:p>
            <a:pPr algn="just" eaLnBrk="1" hangingPunct="1">
              <a:lnSpc>
                <a:spcPct val="90000"/>
              </a:lnSpc>
              <a:spcBef>
                <a:spcPct val="20000"/>
              </a:spcBef>
              <a:buClrTx/>
              <a:buSzTx/>
              <a:buFontTx/>
              <a:buNone/>
            </a:pPr>
            <a:endParaRPr lang="es-ES_tradnl" altLang="es-PE" sz="1800">
              <a:latin typeface="Arial" panose="020B0604020202020204" pitchFamily="34" charset="0"/>
            </a:endParaRPr>
          </a:p>
          <a:p>
            <a:pPr algn="just" eaLnBrk="1" hangingPunct="1">
              <a:lnSpc>
                <a:spcPct val="90000"/>
              </a:lnSpc>
              <a:spcBef>
                <a:spcPct val="20000"/>
              </a:spcBef>
              <a:buClrTx/>
              <a:buSzTx/>
              <a:buFontTx/>
              <a:buNone/>
            </a:pPr>
            <a:r>
              <a:rPr lang="es-ES_tradnl" altLang="es-PE" sz="1800">
                <a:latin typeface="Arial" panose="020B0604020202020204" pitchFamily="34" charset="0"/>
              </a:rPr>
              <a:t>							(Continúa...)</a:t>
            </a:r>
          </a:p>
          <a:p>
            <a:pPr algn="just" eaLnBrk="1" hangingPunct="1">
              <a:lnSpc>
                <a:spcPct val="90000"/>
              </a:lnSpc>
              <a:spcBef>
                <a:spcPct val="20000"/>
              </a:spcBef>
              <a:buClrTx/>
              <a:buSzTx/>
              <a:buFontTx/>
              <a:buNone/>
            </a:pPr>
            <a:endParaRPr lang="es-ES_tradnl" altLang="es-PE" sz="1800">
              <a:latin typeface="Arial" panose="020B0604020202020204" pitchFamily="34" charset="0"/>
            </a:endParaRPr>
          </a:p>
          <a:p>
            <a:pPr algn="just" eaLnBrk="1" hangingPunct="1">
              <a:lnSpc>
                <a:spcPct val="90000"/>
              </a:lnSpc>
              <a:spcBef>
                <a:spcPct val="20000"/>
              </a:spcBef>
              <a:buClrTx/>
              <a:buSzTx/>
              <a:buFontTx/>
              <a:buNone/>
            </a:pPr>
            <a:endParaRPr lang="es-ES" altLang="es-PE" sz="1800">
              <a:latin typeface="Arial" panose="020B0604020202020204" pitchFamily="34" charset="0"/>
            </a:endParaRPr>
          </a:p>
        </p:txBody>
      </p:sp>
      <p:sp>
        <p:nvSpPr>
          <p:cNvPr id="60420" name="Rectangle 4"/>
          <p:cNvSpPr>
            <a:spLocks noChangeArrowheads="1"/>
          </p:cNvSpPr>
          <p:nvPr/>
        </p:nvSpPr>
        <p:spPr bwMode="auto">
          <a:xfrm>
            <a:off x="357188" y="285750"/>
            <a:ext cx="83931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eaLnBrk="1" hangingPunct="1">
              <a:spcBef>
                <a:spcPct val="0"/>
              </a:spcBef>
              <a:buClrTx/>
              <a:buSzTx/>
              <a:buFontTx/>
              <a:buNone/>
            </a:pPr>
            <a:r>
              <a:rPr lang="es-ES_tradnl" altLang="es-PE" sz="3200" b="1">
                <a:latin typeface="Arial" panose="020B0604020202020204" pitchFamily="34" charset="0"/>
              </a:rPr>
              <a:t>NIC 36 – DESVALORIZACION DE ACTIVOS </a:t>
            </a:r>
          </a:p>
          <a:p>
            <a:pPr eaLnBrk="1" hangingPunct="1">
              <a:spcBef>
                <a:spcPct val="0"/>
              </a:spcBef>
              <a:buClrTx/>
              <a:buSzTx/>
              <a:buFontTx/>
              <a:buNone/>
            </a:pPr>
            <a:r>
              <a:rPr lang="es-ES_tradnl" altLang="es-PE" sz="3200" b="1">
                <a:latin typeface="Arial" panose="020B0604020202020204" pitchFamily="34" charset="0"/>
              </a:rPr>
              <a:t>Caso Práctico</a:t>
            </a:r>
            <a:endParaRPr lang="es-ES" altLang="es-PE" sz="3200" b="1">
              <a:latin typeface="Arial" panose="020B0604020202020204" pitchFamily="34" charset="0"/>
            </a:endParaRPr>
          </a:p>
        </p:txBody>
      </p:sp>
      <p:sp>
        <p:nvSpPr>
          <p:cNvPr id="5" name="4 Marcador de pie de página"/>
          <p:cNvSpPr>
            <a:spLocks noGrp="1"/>
          </p:cNvSpPr>
          <p:nvPr>
            <p:ph type="ftr" sz="quarter" idx="10"/>
          </p:nvPr>
        </p:nvSpPr>
        <p:spPr bwMode="auto">
          <a:ln>
            <a:miter lim="800000"/>
            <a:headEnd/>
            <a:tailEnd/>
          </a:ln>
        </p:spPr>
        <p:txBody>
          <a:bodyPr wrap="square" lIns="91440" tIns="45720" rIns="91440" bIns="45720" numCol="1" anchor="t" anchorCtr="0" compatLnSpc="1">
            <a:prstTxWarp prst="textNoShape">
              <a:avLst/>
            </a:prstTxWarp>
          </a:bodyPr>
          <a:lstStyle/>
          <a:p>
            <a:pPr algn="ctr" fontAlgn="base">
              <a:spcBef>
                <a:spcPct val="0"/>
              </a:spcBef>
              <a:spcAft>
                <a:spcPct val="0"/>
              </a:spcAft>
              <a:defRPr/>
            </a:pPr>
            <a:r>
              <a:rPr lang="es-PE"/>
              <a:t>Armando Villacorta Cavero</a:t>
            </a:r>
            <a:endParaRPr lang="es-ES"/>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3 Marcador de número de diapositiva"/>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a:spcBef>
                <a:spcPct val="0"/>
              </a:spcBef>
              <a:buClrTx/>
              <a:buSzTx/>
              <a:buFontTx/>
              <a:buNone/>
            </a:pPr>
            <a:fld id="{10B175A4-C2D8-4C50-8E27-E845C05B4507}" type="slidenum">
              <a:rPr lang="es-ES" altLang="es-PE" sz="1400" smtClean="0">
                <a:solidFill>
                  <a:schemeClr val="tx2"/>
                </a:solidFill>
              </a:rPr>
              <a:pPr>
                <a:spcBef>
                  <a:spcPct val="0"/>
                </a:spcBef>
                <a:buClrTx/>
                <a:buSzTx/>
                <a:buFontTx/>
                <a:buNone/>
              </a:pPr>
              <a:t>37</a:t>
            </a:fld>
            <a:endParaRPr lang="es-ES" altLang="es-PE" sz="1400" smtClean="0">
              <a:solidFill>
                <a:schemeClr val="tx2"/>
              </a:solidFill>
            </a:endParaRPr>
          </a:p>
        </p:txBody>
      </p:sp>
      <p:sp>
        <p:nvSpPr>
          <p:cNvPr id="61443" name="Text Box 2"/>
          <p:cNvSpPr txBox="1">
            <a:spLocks noChangeArrowheads="1"/>
          </p:cNvSpPr>
          <p:nvPr/>
        </p:nvSpPr>
        <p:spPr bwMode="auto">
          <a:xfrm>
            <a:off x="800100" y="304800"/>
            <a:ext cx="3124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eaLnBrk="1" hangingPunct="1">
              <a:spcBef>
                <a:spcPct val="50000"/>
              </a:spcBef>
              <a:buClrTx/>
              <a:buSzTx/>
              <a:buFontTx/>
              <a:buNone/>
            </a:pPr>
            <a:r>
              <a:rPr lang="es-ES_tradnl" altLang="es-PE" sz="2000" b="1" u="sng">
                <a:latin typeface="Arial" panose="020B0604020202020204" pitchFamily="34" charset="0"/>
              </a:rPr>
              <a:t>Flujo de Efectivo</a:t>
            </a:r>
            <a:endParaRPr lang="es-ES" altLang="es-PE" sz="2000" b="1" u="sng">
              <a:latin typeface="Arial" panose="020B0604020202020204" pitchFamily="34" charset="0"/>
            </a:endParaRPr>
          </a:p>
        </p:txBody>
      </p:sp>
      <p:graphicFrame>
        <p:nvGraphicFramePr>
          <p:cNvPr id="61444" name="Object 0"/>
          <p:cNvGraphicFramePr>
            <a:graphicFrameLocks noChangeAspect="1"/>
          </p:cNvGraphicFramePr>
          <p:nvPr/>
        </p:nvGraphicFramePr>
        <p:xfrm>
          <a:off x="1476375" y="765175"/>
          <a:ext cx="6740525" cy="2801938"/>
        </p:xfrm>
        <a:graphic>
          <a:graphicData uri="http://schemas.openxmlformats.org/presentationml/2006/ole">
            <mc:AlternateContent xmlns:mc="http://schemas.openxmlformats.org/markup-compatibility/2006">
              <mc:Choice xmlns:v="urn:schemas-microsoft-com:vml" Requires="v">
                <p:oleObj spid="_x0000_s61447" name="Hoja de cálculo" r:id="rId3" imgW="3715021" imgH="1638541" progId="Excel.Sheet.8">
                  <p:embed/>
                </p:oleObj>
              </mc:Choice>
              <mc:Fallback>
                <p:oleObj name="Hoja de cálculo" r:id="rId3" imgW="3715021" imgH="1638541" progId="Excel.Sheet.8">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765175"/>
                        <a:ext cx="6740525" cy="280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45" name="Text Box 5"/>
          <p:cNvSpPr txBox="1">
            <a:spLocks noChangeArrowheads="1"/>
          </p:cNvSpPr>
          <p:nvPr/>
        </p:nvSpPr>
        <p:spPr bwMode="auto">
          <a:xfrm>
            <a:off x="285750" y="3714750"/>
            <a:ext cx="8686800"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eaLnBrk="1" hangingPunct="1">
              <a:lnSpc>
                <a:spcPct val="70000"/>
              </a:lnSpc>
              <a:spcBef>
                <a:spcPct val="50000"/>
              </a:spcBef>
              <a:buClrTx/>
              <a:buSzTx/>
              <a:buFontTx/>
              <a:buNone/>
            </a:pPr>
            <a:r>
              <a:rPr lang="es-ES_tradnl" altLang="es-PE" sz="2000" b="1">
                <a:latin typeface="Arial" panose="020B0604020202020204" pitchFamily="34" charset="0"/>
              </a:rPr>
              <a:t>En conclusión: Valorización</a:t>
            </a:r>
          </a:p>
          <a:p>
            <a:pPr eaLnBrk="1" hangingPunct="1">
              <a:lnSpc>
                <a:spcPct val="70000"/>
              </a:lnSpc>
              <a:spcBef>
                <a:spcPct val="50000"/>
              </a:spcBef>
              <a:buClrTx/>
              <a:buSzTx/>
              <a:buFontTx/>
              <a:buNone/>
            </a:pPr>
            <a:r>
              <a:rPr lang="es-ES_tradnl" altLang="es-PE" sz="2000" b="1">
                <a:latin typeface="Arial" panose="020B0604020202020204" pitchFamily="34" charset="0"/>
              </a:rPr>
              <a:t>	Por valor de venta:  	520,000   –    300,000 	= 220,000</a:t>
            </a:r>
          </a:p>
          <a:p>
            <a:pPr eaLnBrk="1" hangingPunct="1">
              <a:lnSpc>
                <a:spcPct val="70000"/>
              </a:lnSpc>
              <a:spcBef>
                <a:spcPct val="50000"/>
              </a:spcBef>
              <a:buClrTx/>
              <a:buSzTx/>
              <a:buFontTx/>
              <a:buNone/>
            </a:pPr>
            <a:r>
              <a:rPr lang="es-ES_tradnl" altLang="es-PE" sz="2000" b="1">
                <a:latin typeface="Arial" panose="020B0604020202020204" pitchFamily="34" charset="0"/>
              </a:rPr>
              <a:t>	Por valor de uso:     	520,000   –    359,410 	= 160,590</a:t>
            </a:r>
          </a:p>
          <a:p>
            <a:pPr eaLnBrk="1" hangingPunct="1">
              <a:lnSpc>
                <a:spcPct val="70000"/>
              </a:lnSpc>
              <a:spcBef>
                <a:spcPct val="50000"/>
              </a:spcBef>
              <a:buClrTx/>
              <a:buSzTx/>
              <a:buFontTx/>
              <a:buNone/>
            </a:pPr>
            <a:r>
              <a:rPr lang="es-ES_tradnl" altLang="es-PE" sz="2000" b="1">
                <a:latin typeface="Arial" panose="020B0604020202020204" pitchFamily="34" charset="0"/>
              </a:rPr>
              <a:t>De acuerdo con la NIC, se toma el mayor por consiguiente:</a:t>
            </a:r>
          </a:p>
          <a:p>
            <a:pPr eaLnBrk="1" hangingPunct="1">
              <a:lnSpc>
                <a:spcPct val="70000"/>
              </a:lnSpc>
              <a:spcBef>
                <a:spcPct val="50000"/>
              </a:spcBef>
              <a:buClrTx/>
              <a:buSzTx/>
              <a:buFontTx/>
              <a:buNone/>
            </a:pPr>
            <a:r>
              <a:rPr lang="es-ES_tradnl" altLang="es-PE" sz="2000" b="1">
                <a:latin typeface="Arial" panose="020B0604020202020204" pitchFamily="34" charset="0"/>
              </a:rPr>
              <a:t>Debe efectuarse una provisión por desvalorización de       S/. 160,590</a:t>
            </a:r>
          </a:p>
          <a:p>
            <a:pPr eaLnBrk="1" hangingPunct="1">
              <a:lnSpc>
                <a:spcPct val="70000"/>
              </a:lnSpc>
              <a:spcBef>
                <a:spcPct val="50000"/>
              </a:spcBef>
              <a:buClrTx/>
              <a:buSzTx/>
              <a:buFontTx/>
              <a:buNone/>
            </a:pPr>
            <a:r>
              <a:rPr lang="es-ES_tradnl" altLang="es-PE" sz="2000" b="1">
                <a:latin typeface="Arial" panose="020B0604020202020204" pitchFamily="34" charset="0"/>
              </a:rPr>
              <a:t>Se debe determinar el impuesto diferido activo.</a:t>
            </a:r>
            <a:endParaRPr lang="es-ES" altLang="es-PE" sz="2000" b="1">
              <a:latin typeface="Arial" panose="020B0604020202020204" pitchFamily="34" charset="0"/>
            </a:endParaRPr>
          </a:p>
        </p:txBody>
      </p:sp>
      <p:sp>
        <p:nvSpPr>
          <p:cNvPr id="6" name="4 Marcador de pie de página"/>
          <p:cNvSpPr>
            <a:spLocks noGrp="1"/>
          </p:cNvSpPr>
          <p:nvPr>
            <p:ph type="ftr" sz="quarter" idx="10"/>
          </p:nvPr>
        </p:nvSpPr>
        <p:spPr bwMode="auto">
          <a:ln>
            <a:miter lim="800000"/>
            <a:headEnd/>
            <a:tailEnd/>
          </a:ln>
        </p:spPr>
        <p:txBody>
          <a:bodyPr wrap="square" lIns="91440" tIns="45720" rIns="91440" bIns="45720" numCol="1" anchor="t" anchorCtr="0" compatLnSpc="1">
            <a:prstTxWarp prst="textNoShape">
              <a:avLst/>
            </a:prstTxWarp>
          </a:bodyPr>
          <a:lstStyle/>
          <a:p>
            <a:pPr algn="ctr" fontAlgn="base">
              <a:spcBef>
                <a:spcPct val="0"/>
              </a:spcBef>
              <a:spcAft>
                <a:spcPct val="0"/>
              </a:spcAft>
              <a:defRPr/>
            </a:pPr>
            <a:r>
              <a:rPr lang="es-PE"/>
              <a:t>Armando Villacorta Cavero</a:t>
            </a:r>
            <a:endParaRPr lang="es-ES"/>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Imagen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22625" y="2505075"/>
            <a:ext cx="2425700" cy="265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1 CuadroTexto"/>
          <p:cNvSpPr txBox="1">
            <a:spLocks noChangeArrowheads="1"/>
          </p:cNvSpPr>
          <p:nvPr/>
        </p:nvSpPr>
        <p:spPr bwMode="auto">
          <a:xfrm>
            <a:off x="1835150" y="404813"/>
            <a:ext cx="56165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CO" altLang="es-PE" sz="2800" b="1">
                <a:solidFill>
                  <a:srgbClr val="669900"/>
                </a:solidFill>
                <a:latin typeface="Verdana" panose="020B0604030504040204" pitchFamily="34" charset="0"/>
                <a:ea typeface="Verdana" panose="020B0604030504040204" pitchFamily="34" charset="0"/>
                <a:cs typeface="Verdana" panose="020B0604030504040204" pitchFamily="34" charset="0"/>
              </a:rPr>
              <a:t>QUIZZ NIIF</a:t>
            </a:r>
          </a:p>
        </p:txBody>
      </p:sp>
      <p:sp>
        <p:nvSpPr>
          <p:cNvPr id="4" name="4 Marcador de pie de página"/>
          <p:cNvSpPr>
            <a:spLocks noGrp="1"/>
          </p:cNvSpPr>
          <p:nvPr>
            <p:ph type="ftr" sz="quarter" idx="10"/>
          </p:nvPr>
        </p:nvSpPr>
        <p:spPr bwMode="auto">
          <a:ln>
            <a:miter lim="800000"/>
            <a:headEnd/>
            <a:tailEnd/>
          </a:ln>
        </p:spPr>
        <p:txBody>
          <a:bodyPr wrap="square" lIns="91440" tIns="45720" rIns="91440" bIns="45720" numCol="1" anchor="t" anchorCtr="0" compatLnSpc="1">
            <a:prstTxWarp prst="textNoShape">
              <a:avLst/>
            </a:prstTxWarp>
          </a:bodyPr>
          <a:lstStyle/>
          <a:p>
            <a:pPr algn="ctr" fontAlgn="base">
              <a:spcBef>
                <a:spcPct val="0"/>
              </a:spcBef>
              <a:spcAft>
                <a:spcPct val="0"/>
              </a:spcAft>
              <a:defRPr/>
            </a:pPr>
            <a:r>
              <a:rPr lang="es-PE" dirty="0"/>
              <a:t>Armando Villacorta Cavero</a:t>
            </a:r>
            <a:endParaRPr lang="es-ES" dirty="0"/>
          </a:p>
        </p:txBody>
      </p:sp>
      <p:sp>
        <p:nvSpPr>
          <p:cNvPr id="62469" name="5 Marcador de número de diapositiva"/>
          <p:cNvSpPr>
            <a:spLocks noGrp="1"/>
          </p:cNvSpPr>
          <p:nvPr>
            <p:ph type="sldNum" sz="quarter" idx="11"/>
          </p:nvPr>
        </p:nvSpPr>
        <p:spPr bwMode="auto">
          <a:xfrm>
            <a:off x="612775" y="6376988"/>
            <a:ext cx="1981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a:spcBef>
                <a:spcPct val="0"/>
              </a:spcBef>
              <a:buClrTx/>
              <a:buSzTx/>
              <a:buFontTx/>
              <a:buNone/>
            </a:pPr>
            <a:r>
              <a:rPr lang="es-ES" altLang="es-PE" sz="1200" smtClean="0">
                <a:solidFill>
                  <a:schemeClr val="tx2"/>
                </a:solidFill>
              </a:rPr>
              <a:t>38</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3 Marcador de número de diapositiva"/>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a:spcBef>
                <a:spcPct val="0"/>
              </a:spcBef>
              <a:buClrTx/>
              <a:buSzTx/>
              <a:buFontTx/>
              <a:buNone/>
            </a:pPr>
            <a:fld id="{71865B34-74DD-4526-B695-E0E7066897C9}" type="slidenum">
              <a:rPr lang="es-ES_tradnl" altLang="en-US" sz="1400" smtClean="0">
                <a:solidFill>
                  <a:schemeClr val="hlink"/>
                </a:solidFill>
                <a:latin typeface="Calibri" panose="020F0502020204030204" pitchFamily="34" charset="0"/>
              </a:rPr>
              <a:pPr>
                <a:spcBef>
                  <a:spcPct val="0"/>
                </a:spcBef>
                <a:buClrTx/>
                <a:buSzTx/>
                <a:buFontTx/>
                <a:buNone/>
              </a:pPr>
              <a:t>39</a:t>
            </a:fld>
            <a:endParaRPr lang="es-ES_tradnl" altLang="en-US" sz="1400" smtClean="0">
              <a:solidFill>
                <a:schemeClr val="hlink"/>
              </a:solidFill>
              <a:latin typeface="Calibri" panose="020F0502020204030204" pitchFamily="34" charset="0"/>
            </a:endParaRPr>
          </a:p>
        </p:txBody>
      </p:sp>
      <p:sp>
        <p:nvSpPr>
          <p:cNvPr id="64515" name="4 Rectángulo"/>
          <p:cNvSpPr>
            <a:spLocks noChangeArrowheads="1"/>
          </p:cNvSpPr>
          <p:nvPr/>
        </p:nvSpPr>
        <p:spPr bwMode="auto">
          <a:xfrm>
            <a:off x="681038" y="1773238"/>
            <a:ext cx="7920037"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algn="just" eaLnBrk="1" hangingPunct="1">
              <a:spcBef>
                <a:spcPct val="0"/>
              </a:spcBef>
              <a:buClrTx/>
              <a:buSzTx/>
              <a:buFontTx/>
              <a:buNone/>
            </a:pPr>
            <a:r>
              <a:rPr lang="es-PE" altLang="es-PE" sz="2400">
                <a:latin typeface="Arial" panose="020B0604020202020204" pitchFamily="34" charset="0"/>
              </a:rPr>
              <a:t>1. ¿Cuál de las siguientes afirmaciones describe mejor el término 'situación financiera'?</a:t>
            </a:r>
          </a:p>
          <a:p>
            <a:pPr algn="just" eaLnBrk="1" hangingPunct="1">
              <a:spcBef>
                <a:spcPct val="0"/>
              </a:spcBef>
              <a:buClrTx/>
              <a:buSzTx/>
              <a:buFontTx/>
              <a:buNone/>
            </a:pPr>
            <a:r>
              <a:rPr lang="es-PE" altLang="es-PE" sz="2400">
                <a:latin typeface="Arial" panose="020B0604020202020204" pitchFamily="34" charset="0"/>
              </a:rPr>
              <a:t> </a:t>
            </a:r>
          </a:p>
          <a:p>
            <a:pPr algn="just" eaLnBrk="1" hangingPunct="1">
              <a:spcBef>
                <a:spcPct val="0"/>
              </a:spcBef>
              <a:buClrTx/>
              <a:buSzTx/>
              <a:buFontTx/>
              <a:buNone/>
            </a:pPr>
            <a:r>
              <a:rPr lang="es-PE" altLang="es-PE" sz="2400">
                <a:latin typeface="Arial" panose="020B0604020202020204" pitchFamily="34" charset="0"/>
              </a:rPr>
              <a:t>A. Los ingresos y gastos de una entidad</a:t>
            </a:r>
          </a:p>
          <a:p>
            <a:pPr algn="just" eaLnBrk="1" hangingPunct="1">
              <a:spcBef>
                <a:spcPct val="0"/>
              </a:spcBef>
              <a:buClrTx/>
              <a:buSzTx/>
              <a:buFontTx/>
              <a:buNone/>
            </a:pPr>
            <a:r>
              <a:rPr lang="es-PE" altLang="es-PE" sz="2400">
                <a:latin typeface="Arial" panose="020B0604020202020204" pitchFamily="34" charset="0"/>
              </a:rPr>
              <a:t>B. La capacidad de una entidad de continuar en operación durante el futuro previsible</a:t>
            </a:r>
          </a:p>
          <a:p>
            <a:pPr algn="just" eaLnBrk="1" hangingPunct="1">
              <a:spcBef>
                <a:spcPct val="0"/>
              </a:spcBef>
              <a:buClrTx/>
              <a:buSzTx/>
              <a:buFontTx/>
              <a:buNone/>
            </a:pPr>
            <a:r>
              <a:rPr lang="es-PE" altLang="es-PE" sz="2400">
                <a:latin typeface="Arial" panose="020B0604020202020204" pitchFamily="34" charset="0"/>
              </a:rPr>
              <a:t>C. Los activos, pasivos y patrimonio de una entidad  </a:t>
            </a:r>
          </a:p>
          <a:p>
            <a:pPr algn="just" eaLnBrk="1" hangingPunct="1">
              <a:spcBef>
                <a:spcPct val="0"/>
              </a:spcBef>
              <a:buClrTx/>
              <a:buSzTx/>
              <a:buFontTx/>
              <a:buNone/>
            </a:pPr>
            <a:r>
              <a:rPr lang="es-PE" altLang="es-PE" sz="2400">
                <a:latin typeface="Arial" panose="020B0604020202020204" pitchFamily="34" charset="0"/>
              </a:rPr>
              <a:t>D. El potencial de contribuir al flujo de efectivo y equivalentes de efectivo de la entidad</a:t>
            </a:r>
          </a:p>
        </p:txBody>
      </p:sp>
      <p:sp>
        <p:nvSpPr>
          <p:cNvPr id="6" name="5 Redondear rectángulo de esquina diagonal"/>
          <p:cNvSpPr/>
          <p:nvPr/>
        </p:nvSpPr>
        <p:spPr bwMode="auto">
          <a:xfrm>
            <a:off x="1868454" y="116632"/>
            <a:ext cx="5544616" cy="792088"/>
          </a:xfrm>
          <a:prstGeom prst="round2DiagRect">
            <a:avLst>
              <a:gd name="adj1" fmla="val 0"/>
              <a:gd name="adj2" fmla="val 0"/>
            </a:avLst>
          </a:prstGeom>
          <a:no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a:lstStyle/>
          <a:p>
            <a:pPr algn="ctr" eaLnBrk="1" hangingPunct="1">
              <a:defRPr/>
            </a:pPr>
            <a:r>
              <a:rPr lang="es-ES_tradnl" sz="5000" dirty="0">
                <a:solidFill>
                  <a:srgbClr val="C00000"/>
                </a:solidFill>
                <a:effectLst>
                  <a:outerShdw blurRad="38100" dist="38100" dir="2700000" algn="tl">
                    <a:srgbClr val="000000">
                      <a:alpha val="43137"/>
                    </a:srgbClr>
                  </a:outerShdw>
                </a:effectLst>
                <a:latin typeface="+mn-lt"/>
              </a:rPr>
              <a:t>Pregunta</a:t>
            </a:r>
            <a:endParaRPr lang="es-PE" sz="5000" dirty="0">
              <a:solidFill>
                <a:srgbClr val="C00000"/>
              </a:solidFill>
              <a:effectLst>
                <a:outerShdw blurRad="38100" dist="38100" dir="2700000" algn="tl">
                  <a:srgbClr val="000000">
                    <a:alpha val="43137"/>
                  </a:srgbClr>
                </a:outerShdw>
              </a:effectLst>
              <a:latin typeface="+mn-lt"/>
            </a:endParaRPr>
          </a:p>
        </p:txBody>
      </p:sp>
      <p:sp>
        <p:nvSpPr>
          <p:cNvPr id="2" name="Marcador de pie de página 1"/>
          <p:cNvSpPr>
            <a:spLocks noGrp="1"/>
          </p:cNvSpPr>
          <p:nvPr>
            <p:ph type="ftr" sz="quarter" idx="10"/>
          </p:nvPr>
        </p:nvSpPr>
        <p:spPr/>
        <p:txBody>
          <a:bodyPr/>
          <a:lstStyle/>
          <a:p>
            <a:pPr>
              <a:defRPr/>
            </a:pPr>
            <a:r>
              <a:rPr lang="es-ES"/>
              <a:t>Armando Villacorta Cavero</a:t>
            </a:r>
            <a:endParaRPr lang="es-E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3" name="4 Marcador de pie de página"/>
          <p:cNvSpPr>
            <a:spLocks noGrp="1"/>
          </p:cNvSpPr>
          <p:nvPr>
            <p:ph type="ftr" sz="quarter" idx="10"/>
          </p:nvPr>
        </p:nvSpPr>
        <p:spPr bwMode="auto">
          <a:ln>
            <a:miter lim="800000"/>
            <a:headEnd/>
            <a:tailEnd/>
          </a:ln>
        </p:spPr>
        <p:txBody>
          <a:bodyPr wrap="square" lIns="91440" tIns="45720" rIns="91440" bIns="45720" numCol="1" anchor="t" anchorCtr="0" compatLnSpc="1">
            <a:prstTxWarp prst="textNoShape">
              <a:avLst/>
            </a:prstTxWarp>
          </a:bodyPr>
          <a:lstStyle/>
          <a:p>
            <a:pPr algn="ctr" fontAlgn="base">
              <a:spcBef>
                <a:spcPct val="0"/>
              </a:spcBef>
              <a:spcAft>
                <a:spcPct val="0"/>
              </a:spcAft>
              <a:defRPr/>
            </a:pPr>
            <a:r>
              <a:rPr lang="es-PE"/>
              <a:t>Armando Villacorta Cavero</a:t>
            </a:r>
            <a:endParaRPr lang="es-ES"/>
          </a:p>
        </p:txBody>
      </p:sp>
      <p:sp>
        <p:nvSpPr>
          <p:cNvPr id="19459" name="5 Marcador de número de diapositiva"/>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a:spcBef>
                <a:spcPct val="0"/>
              </a:spcBef>
              <a:buClrTx/>
              <a:buSzTx/>
              <a:buFontTx/>
              <a:buNone/>
            </a:pPr>
            <a:fld id="{AA53F773-34E5-40FB-933E-A52CE780A586}" type="slidenum">
              <a:rPr lang="es-ES" altLang="es-PE" sz="1400" smtClean="0">
                <a:solidFill>
                  <a:schemeClr val="tx2"/>
                </a:solidFill>
              </a:rPr>
              <a:pPr>
                <a:spcBef>
                  <a:spcPct val="0"/>
                </a:spcBef>
                <a:buClrTx/>
                <a:buSzTx/>
                <a:buFontTx/>
                <a:buNone/>
              </a:pPr>
              <a:t>4</a:t>
            </a:fld>
            <a:endParaRPr lang="es-ES" altLang="es-PE" sz="1400" smtClean="0">
              <a:solidFill>
                <a:schemeClr val="tx2"/>
              </a:solidFill>
            </a:endParaRPr>
          </a:p>
        </p:txBody>
      </p:sp>
      <p:sp>
        <p:nvSpPr>
          <p:cNvPr id="23" name="Rectangle 3"/>
          <p:cNvSpPr txBox="1">
            <a:spLocks noChangeArrowheads="1"/>
          </p:cNvSpPr>
          <p:nvPr/>
        </p:nvSpPr>
        <p:spPr bwMode="auto">
          <a:xfrm>
            <a:off x="457200" y="2205038"/>
            <a:ext cx="8305800" cy="3581400"/>
          </a:xfrm>
          <a:prstGeom prst="rect">
            <a:avLst/>
          </a:prstGeom>
          <a:noFill/>
          <a:ln w="9525">
            <a:noFill/>
            <a:miter lim="800000"/>
            <a:headEnd/>
            <a:tailEnd/>
          </a:ln>
        </p:spPr>
        <p:txBody>
          <a:bodyPr/>
          <a:lstStyle/>
          <a:p>
            <a:pPr marL="273050" indent="-273050" algn="just">
              <a:buClr>
                <a:schemeClr val="accent1"/>
              </a:buClr>
              <a:buSzPct val="76000"/>
              <a:buFont typeface="Monotype Sorts" pitchFamily="2" charset="2"/>
              <a:buNone/>
              <a:defRPr/>
            </a:pPr>
            <a:r>
              <a:rPr lang="en-GB" sz="2000" dirty="0">
                <a:solidFill>
                  <a:schemeClr val="tx2"/>
                </a:solidFill>
                <a:latin typeface="+mn-lt"/>
              </a:rPr>
              <a:t>     LA CONTABILIDAD ES UNA CIENCIA DE NATURALEZA ECONOMICA QUE TIENE POR OBJETO PRODUCIR INFORMACION PARA HACER POSIBLE EL CONOCIMIENTO PASADO, PRESENTE Y FUTURO DE LA REALIDAD ECONOMICA EN TERMINOS CUANTITATIVOS A TODOS SUS NIVELES ORGANIZATIVOS, MEDIANTE LA UTILIZACION DE UN METODO ESPECIFICO APOYADO EN BASES SUFICIENTEMENTE CONTRASTADAS, CON EL FIN DE FACILITAR LA ADOPCION DE LAS DECISIONES FINANCIERAS EXTERNAS Y LAS DE PLANIFICACION Y CONTROL INTERNO.</a:t>
            </a:r>
          </a:p>
          <a:p>
            <a:pPr marL="273050" indent="-273050" algn="just">
              <a:buClr>
                <a:schemeClr val="accent1"/>
              </a:buClr>
              <a:buSzPct val="76000"/>
              <a:buFont typeface="Monotype Sorts" pitchFamily="2" charset="2"/>
              <a:buNone/>
              <a:defRPr/>
            </a:pPr>
            <a:r>
              <a:rPr lang="en-GB" sz="2000" dirty="0">
                <a:solidFill>
                  <a:schemeClr val="tx2"/>
                </a:solidFill>
                <a:latin typeface="+mn-lt"/>
              </a:rPr>
              <a:t>     </a:t>
            </a:r>
          </a:p>
          <a:p>
            <a:pPr marL="273050" indent="-273050" algn="just">
              <a:buClr>
                <a:schemeClr val="accent1"/>
              </a:buClr>
              <a:buSzPct val="76000"/>
              <a:buFont typeface="Monotype Sorts" pitchFamily="2" charset="2"/>
              <a:buNone/>
              <a:defRPr/>
            </a:pPr>
            <a:r>
              <a:rPr lang="en-GB" sz="2000" dirty="0">
                <a:solidFill>
                  <a:schemeClr val="tx2"/>
                </a:solidFill>
                <a:latin typeface="+mn-lt"/>
              </a:rPr>
              <a:t>      LEANDRO CAÑIBANO - ESPAÑA</a:t>
            </a:r>
          </a:p>
          <a:p>
            <a:pPr marL="273050" indent="-273050" algn="just">
              <a:buClr>
                <a:schemeClr val="accent1"/>
              </a:buClr>
              <a:buSzPct val="76000"/>
              <a:buFont typeface="Monotype Sorts" pitchFamily="2" charset="2"/>
              <a:buNone/>
              <a:defRPr/>
            </a:pPr>
            <a:r>
              <a:rPr lang="en-GB" sz="2000" dirty="0">
                <a:solidFill>
                  <a:schemeClr val="tx2"/>
                </a:solidFill>
                <a:latin typeface="+mn-lt"/>
              </a:rPr>
              <a:t> </a:t>
            </a:r>
          </a:p>
        </p:txBody>
      </p:sp>
      <p:sp>
        <p:nvSpPr>
          <p:cNvPr id="19461" name="23 Rectángulo"/>
          <p:cNvSpPr>
            <a:spLocks noChangeArrowheads="1"/>
          </p:cNvSpPr>
          <p:nvPr/>
        </p:nvSpPr>
        <p:spPr bwMode="auto">
          <a:xfrm>
            <a:off x="2205038" y="1333500"/>
            <a:ext cx="5010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algn="ctr" eaLnBrk="1" hangingPunct="1">
              <a:spcBef>
                <a:spcPct val="0"/>
              </a:spcBef>
              <a:buClrTx/>
              <a:buSzTx/>
              <a:buFontTx/>
              <a:buNone/>
            </a:pPr>
            <a:r>
              <a:rPr lang="es-ES_tradnl" altLang="es-PE" sz="2800" b="1">
                <a:latin typeface="Arial" panose="020B0604020202020204" pitchFamily="34" charset="0"/>
              </a:rPr>
              <a:t>Definición de Contabilidad</a:t>
            </a:r>
            <a:endParaRPr lang="es-ES" altLang="es-PE" sz="2800">
              <a:latin typeface="Arial" panose="020B0604020202020204"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3 Marcador de número de diapositiva"/>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a:spcBef>
                <a:spcPct val="0"/>
              </a:spcBef>
              <a:buClrTx/>
              <a:buSzTx/>
              <a:buFontTx/>
              <a:buNone/>
            </a:pPr>
            <a:fld id="{0B39A80D-C6C4-40FA-8721-9A850FEF0741}" type="slidenum">
              <a:rPr lang="es-ES_tradnl" altLang="en-US" sz="1400" smtClean="0">
                <a:solidFill>
                  <a:schemeClr val="hlink"/>
                </a:solidFill>
                <a:latin typeface="Calibri" panose="020F0502020204030204" pitchFamily="34" charset="0"/>
              </a:rPr>
              <a:pPr>
                <a:spcBef>
                  <a:spcPct val="0"/>
                </a:spcBef>
                <a:buClrTx/>
                <a:buSzTx/>
                <a:buFontTx/>
                <a:buNone/>
              </a:pPr>
              <a:t>40</a:t>
            </a:fld>
            <a:endParaRPr lang="es-ES_tradnl" altLang="en-US" sz="1400" smtClean="0">
              <a:solidFill>
                <a:schemeClr val="hlink"/>
              </a:solidFill>
              <a:latin typeface="Calibri" panose="020F0502020204030204" pitchFamily="34" charset="0"/>
            </a:endParaRPr>
          </a:p>
        </p:txBody>
      </p:sp>
      <p:sp>
        <p:nvSpPr>
          <p:cNvPr id="65539" name="4 Rectángulo"/>
          <p:cNvSpPr>
            <a:spLocks noChangeArrowheads="1"/>
          </p:cNvSpPr>
          <p:nvPr/>
        </p:nvSpPr>
        <p:spPr bwMode="auto">
          <a:xfrm>
            <a:off x="681038" y="1773238"/>
            <a:ext cx="7920037"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algn="just" eaLnBrk="1" hangingPunct="1">
              <a:spcBef>
                <a:spcPct val="0"/>
              </a:spcBef>
              <a:buClrTx/>
              <a:buSzTx/>
              <a:buFontTx/>
              <a:buNone/>
            </a:pPr>
            <a:r>
              <a:rPr lang="es-PE" altLang="es-PE" sz="2400">
                <a:latin typeface="Arial" panose="020B0604020202020204" pitchFamily="34" charset="0"/>
              </a:rPr>
              <a:t>1. ¿Cuál de las siguientes afirmaciones describe mejor el término 'situación financiera'?</a:t>
            </a:r>
          </a:p>
          <a:p>
            <a:pPr algn="just" eaLnBrk="1" hangingPunct="1">
              <a:spcBef>
                <a:spcPct val="0"/>
              </a:spcBef>
              <a:buClrTx/>
              <a:buSzTx/>
              <a:buFontTx/>
              <a:buNone/>
            </a:pPr>
            <a:r>
              <a:rPr lang="es-PE" altLang="es-PE" sz="2400">
                <a:latin typeface="Arial" panose="020B0604020202020204" pitchFamily="34" charset="0"/>
              </a:rPr>
              <a:t> </a:t>
            </a:r>
          </a:p>
          <a:p>
            <a:pPr algn="just" eaLnBrk="1" hangingPunct="1">
              <a:spcBef>
                <a:spcPct val="0"/>
              </a:spcBef>
              <a:buClrTx/>
              <a:buSzTx/>
              <a:buFontTx/>
              <a:buNone/>
            </a:pPr>
            <a:r>
              <a:rPr lang="es-PE" altLang="es-PE" sz="2400">
                <a:latin typeface="Arial" panose="020B0604020202020204" pitchFamily="34" charset="0"/>
              </a:rPr>
              <a:t>A. Los ingresos y gastos de una entidad</a:t>
            </a:r>
          </a:p>
          <a:p>
            <a:pPr algn="just" eaLnBrk="1" hangingPunct="1">
              <a:spcBef>
                <a:spcPct val="0"/>
              </a:spcBef>
              <a:buClrTx/>
              <a:buSzTx/>
              <a:buFontTx/>
              <a:buNone/>
            </a:pPr>
            <a:r>
              <a:rPr lang="es-PE" altLang="es-PE" sz="2400">
                <a:latin typeface="Arial" panose="020B0604020202020204" pitchFamily="34" charset="0"/>
              </a:rPr>
              <a:t>B. La capacidad de una entidad de continuar en operación durante el futuro previsible</a:t>
            </a:r>
          </a:p>
          <a:p>
            <a:pPr algn="just" eaLnBrk="1" hangingPunct="1">
              <a:spcBef>
                <a:spcPct val="0"/>
              </a:spcBef>
              <a:buClrTx/>
              <a:buSzTx/>
              <a:buFontTx/>
              <a:buNone/>
            </a:pPr>
            <a:r>
              <a:rPr lang="es-PE" altLang="es-PE" sz="2400">
                <a:solidFill>
                  <a:srgbClr val="92D050"/>
                </a:solidFill>
                <a:latin typeface="Arial" panose="020B0604020202020204" pitchFamily="34" charset="0"/>
              </a:rPr>
              <a:t>C. Los activos, pasivos y patrimonio de una entidad </a:t>
            </a:r>
            <a:r>
              <a:rPr lang="es-PE" altLang="es-PE" sz="2400">
                <a:latin typeface="Arial" panose="020B0604020202020204" pitchFamily="34" charset="0"/>
              </a:rPr>
              <a:t> </a:t>
            </a:r>
          </a:p>
          <a:p>
            <a:pPr algn="just" eaLnBrk="1" hangingPunct="1">
              <a:spcBef>
                <a:spcPct val="0"/>
              </a:spcBef>
              <a:buClrTx/>
              <a:buSzTx/>
              <a:buFontTx/>
              <a:buNone/>
            </a:pPr>
            <a:r>
              <a:rPr lang="es-PE" altLang="es-PE" sz="2400">
                <a:latin typeface="Arial" panose="020B0604020202020204" pitchFamily="34" charset="0"/>
              </a:rPr>
              <a:t>D. El potencial de contribuir al flujo de efectivo y equivalentes de efectivo de la entidad</a:t>
            </a:r>
          </a:p>
        </p:txBody>
      </p:sp>
      <p:sp>
        <p:nvSpPr>
          <p:cNvPr id="6" name="5 Redondear rectángulo de esquina diagonal"/>
          <p:cNvSpPr/>
          <p:nvPr/>
        </p:nvSpPr>
        <p:spPr bwMode="auto">
          <a:xfrm>
            <a:off x="1868454" y="116632"/>
            <a:ext cx="5544616" cy="792088"/>
          </a:xfrm>
          <a:prstGeom prst="round2DiagRect">
            <a:avLst>
              <a:gd name="adj1" fmla="val 0"/>
              <a:gd name="adj2" fmla="val 0"/>
            </a:avLst>
          </a:prstGeom>
          <a:no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a:lstStyle/>
          <a:p>
            <a:pPr algn="ctr" eaLnBrk="1" hangingPunct="1">
              <a:defRPr/>
            </a:pPr>
            <a:r>
              <a:rPr lang="es-ES_tradnl" sz="5000" dirty="0">
                <a:solidFill>
                  <a:srgbClr val="C00000"/>
                </a:solidFill>
                <a:effectLst>
                  <a:outerShdw blurRad="38100" dist="38100" dir="2700000" algn="tl">
                    <a:srgbClr val="000000">
                      <a:alpha val="43137"/>
                    </a:srgbClr>
                  </a:outerShdw>
                </a:effectLst>
                <a:latin typeface="+mn-lt"/>
              </a:rPr>
              <a:t>Respuesta</a:t>
            </a:r>
            <a:endParaRPr lang="es-PE" sz="5000" dirty="0">
              <a:solidFill>
                <a:srgbClr val="C00000"/>
              </a:solidFill>
              <a:effectLst>
                <a:outerShdw blurRad="38100" dist="38100" dir="2700000" algn="tl">
                  <a:srgbClr val="000000">
                    <a:alpha val="43137"/>
                  </a:srgbClr>
                </a:outerShdw>
              </a:effectLst>
              <a:latin typeface="+mn-lt"/>
            </a:endParaRPr>
          </a:p>
        </p:txBody>
      </p:sp>
      <p:sp>
        <p:nvSpPr>
          <p:cNvPr id="2" name="Marcador de pie de página 1"/>
          <p:cNvSpPr>
            <a:spLocks noGrp="1"/>
          </p:cNvSpPr>
          <p:nvPr>
            <p:ph type="ftr" sz="quarter" idx="10"/>
          </p:nvPr>
        </p:nvSpPr>
        <p:spPr/>
        <p:txBody>
          <a:bodyPr/>
          <a:lstStyle/>
          <a:p>
            <a:pPr>
              <a:defRPr/>
            </a:pPr>
            <a:r>
              <a:rPr lang="es-ES"/>
              <a:t>Armando Villacorta Cavero</a:t>
            </a:r>
            <a:endParaRPr lang="es-E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3 Marcador de número de diapositiva"/>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a:spcBef>
                <a:spcPct val="0"/>
              </a:spcBef>
              <a:buClrTx/>
              <a:buSzTx/>
              <a:buFontTx/>
              <a:buNone/>
            </a:pPr>
            <a:fld id="{8DC8DF0A-59BD-4863-984E-A1F91A89E813}" type="slidenum">
              <a:rPr lang="es-ES_tradnl" altLang="en-US" sz="1400" smtClean="0">
                <a:solidFill>
                  <a:schemeClr val="hlink"/>
                </a:solidFill>
                <a:latin typeface="Calibri" panose="020F0502020204030204" pitchFamily="34" charset="0"/>
              </a:rPr>
              <a:pPr>
                <a:spcBef>
                  <a:spcPct val="0"/>
                </a:spcBef>
                <a:buClrTx/>
                <a:buSzTx/>
                <a:buFontTx/>
                <a:buNone/>
              </a:pPr>
              <a:t>41</a:t>
            </a:fld>
            <a:endParaRPr lang="es-ES_tradnl" altLang="en-US" sz="1400" smtClean="0">
              <a:solidFill>
                <a:schemeClr val="hlink"/>
              </a:solidFill>
              <a:latin typeface="Calibri" panose="020F0502020204030204" pitchFamily="34" charset="0"/>
            </a:endParaRPr>
          </a:p>
        </p:txBody>
      </p:sp>
      <p:sp>
        <p:nvSpPr>
          <p:cNvPr id="66563" name="4 Rectángulo"/>
          <p:cNvSpPr>
            <a:spLocks noChangeArrowheads="1"/>
          </p:cNvSpPr>
          <p:nvPr/>
        </p:nvSpPr>
        <p:spPr bwMode="auto">
          <a:xfrm>
            <a:off x="395288" y="1557338"/>
            <a:ext cx="8424862"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eaLnBrk="1" hangingPunct="1">
              <a:spcBef>
                <a:spcPct val="0"/>
              </a:spcBef>
              <a:buClrTx/>
              <a:buSzTx/>
              <a:buFontTx/>
              <a:buNone/>
            </a:pPr>
            <a:endParaRPr lang="es-PE" altLang="es-PE" sz="1800">
              <a:latin typeface="Arial" panose="020B0604020202020204" pitchFamily="34" charset="0"/>
            </a:endParaRPr>
          </a:p>
          <a:p>
            <a:pPr algn="just" eaLnBrk="1" hangingPunct="1">
              <a:spcBef>
                <a:spcPct val="0"/>
              </a:spcBef>
              <a:buClrTx/>
              <a:buSzTx/>
              <a:buFontTx/>
              <a:buNone/>
            </a:pPr>
            <a:r>
              <a:rPr lang="es-PE" altLang="es-PE" sz="2400">
                <a:latin typeface="Arial" panose="020B0604020202020204" pitchFamily="34" charset="0"/>
              </a:rPr>
              <a:t>2. ¿Cuál de los siguientes términos describe mejor la ‘representación fiel’ en relación con la información de los estados financieros?</a:t>
            </a:r>
          </a:p>
          <a:p>
            <a:pPr algn="just" eaLnBrk="1" hangingPunct="1">
              <a:spcBef>
                <a:spcPct val="0"/>
              </a:spcBef>
              <a:buClrTx/>
              <a:buSzTx/>
              <a:buFontTx/>
              <a:buNone/>
            </a:pPr>
            <a:endParaRPr lang="es-PE" altLang="es-PE" sz="2400">
              <a:latin typeface="Arial" panose="020B0604020202020204" pitchFamily="34" charset="0"/>
            </a:endParaRPr>
          </a:p>
          <a:p>
            <a:pPr algn="just" eaLnBrk="1" hangingPunct="1">
              <a:spcBef>
                <a:spcPct val="0"/>
              </a:spcBef>
              <a:buClrTx/>
              <a:buSzTx/>
              <a:buFontTx/>
              <a:buNone/>
            </a:pPr>
            <a:r>
              <a:rPr lang="es-PE" altLang="es-PE" sz="2400">
                <a:latin typeface="Arial" panose="020B0604020202020204" pitchFamily="34" charset="0"/>
              </a:rPr>
              <a:t>A. Influencia sobre las decisiones económicas de los usuarios </a:t>
            </a:r>
          </a:p>
          <a:p>
            <a:pPr algn="just" eaLnBrk="1" hangingPunct="1">
              <a:spcBef>
                <a:spcPct val="0"/>
              </a:spcBef>
              <a:buClrTx/>
              <a:buSzTx/>
              <a:buFontTx/>
              <a:buNone/>
            </a:pPr>
            <a:r>
              <a:rPr lang="es-PE" altLang="es-PE" sz="2400">
                <a:latin typeface="Arial" panose="020B0604020202020204" pitchFamily="34" charset="0"/>
              </a:rPr>
              <a:t>B.   Inclusión de un grado de precaución </a:t>
            </a:r>
          </a:p>
          <a:p>
            <a:pPr algn="just" eaLnBrk="1" hangingPunct="1">
              <a:spcBef>
                <a:spcPct val="0"/>
              </a:spcBef>
              <a:buClrTx/>
              <a:buSzTx/>
              <a:buFontTx/>
              <a:buNone/>
            </a:pPr>
            <a:r>
              <a:rPr lang="es-PE" altLang="es-PE" sz="2400">
                <a:latin typeface="Arial" panose="020B0604020202020204" pitchFamily="34" charset="0"/>
              </a:rPr>
              <a:t>C.   Libres de errores materiales </a:t>
            </a:r>
          </a:p>
          <a:p>
            <a:pPr algn="just" eaLnBrk="1" hangingPunct="1">
              <a:spcBef>
                <a:spcPct val="0"/>
              </a:spcBef>
              <a:buClrTx/>
              <a:buSzTx/>
              <a:buFontTx/>
              <a:buNone/>
            </a:pPr>
            <a:r>
              <a:rPr lang="es-PE" altLang="es-PE" sz="2400">
                <a:latin typeface="Arial" panose="020B0604020202020204" pitchFamily="34" charset="0"/>
              </a:rPr>
              <a:t>D.   Comprensibilidad para los usuarios </a:t>
            </a:r>
          </a:p>
        </p:txBody>
      </p:sp>
      <p:sp>
        <p:nvSpPr>
          <p:cNvPr id="6" name="5 Redondear rectángulo de esquina diagonal"/>
          <p:cNvSpPr/>
          <p:nvPr/>
        </p:nvSpPr>
        <p:spPr bwMode="auto">
          <a:xfrm>
            <a:off x="1835696" y="116632"/>
            <a:ext cx="5544616" cy="792088"/>
          </a:xfrm>
          <a:prstGeom prst="round2DiagRect">
            <a:avLst>
              <a:gd name="adj1" fmla="val 0"/>
              <a:gd name="adj2" fmla="val 0"/>
            </a:avLst>
          </a:prstGeom>
          <a:no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a:lstStyle/>
          <a:p>
            <a:pPr algn="ctr" eaLnBrk="1" hangingPunct="1">
              <a:defRPr/>
            </a:pPr>
            <a:r>
              <a:rPr lang="es-ES_tradnl" sz="5000" dirty="0">
                <a:solidFill>
                  <a:srgbClr val="C00000"/>
                </a:solidFill>
                <a:effectLst>
                  <a:outerShdw blurRad="38100" dist="38100" dir="2700000" algn="tl">
                    <a:srgbClr val="000000">
                      <a:alpha val="43137"/>
                    </a:srgbClr>
                  </a:outerShdw>
                </a:effectLst>
                <a:latin typeface="+mn-lt"/>
              </a:rPr>
              <a:t>Pregunta</a:t>
            </a:r>
            <a:endParaRPr lang="es-PE" sz="5000" dirty="0">
              <a:solidFill>
                <a:srgbClr val="C00000"/>
              </a:solidFill>
              <a:effectLst>
                <a:outerShdw blurRad="38100" dist="38100" dir="2700000" algn="tl">
                  <a:srgbClr val="000000">
                    <a:alpha val="43137"/>
                  </a:srgbClr>
                </a:outerShdw>
              </a:effectLst>
              <a:latin typeface="+mn-lt"/>
            </a:endParaRPr>
          </a:p>
        </p:txBody>
      </p:sp>
      <p:sp>
        <p:nvSpPr>
          <p:cNvPr id="2" name="Marcador de pie de página 1"/>
          <p:cNvSpPr>
            <a:spLocks noGrp="1"/>
          </p:cNvSpPr>
          <p:nvPr>
            <p:ph type="ftr" sz="quarter" idx="10"/>
          </p:nvPr>
        </p:nvSpPr>
        <p:spPr/>
        <p:txBody>
          <a:bodyPr/>
          <a:lstStyle/>
          <a:p>
            <a:pPr>
              <a:defRPr/>
            </a:pPr>
            <a:r>
              <a:rPr lang="es-ES"/>
              <a:t>Armando Villacorta Cavero</a:t>
            </a:r>
            <a:endParaRPr lang="es-E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3 Marcador de número de diapositiva"/>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a:spcBef>
                <a:spcPct val="0"/>
              </a:spcBef>
              <a:buClrTx/>
              <a:buSzTx/>
              <a:buFontTx/>
              <a:buNone/>
            </a:pPr>
            <a:fld id="{899EA650-7C7A-4279-A68A-CC6C1E4E0D68}" type="slidenum">
              <a:rPr lang="es-ES_tradnl" altLang="en-US" sz="1400" smtClean="0">
                <a:solidFill>
                  <a:schemeClr val="hlink"/>
                </a:solidFill>
                <a:latin typeface="Calibri" panose="020F0502020204030204" pitchFamily="34" charset="0"/>
              </a:rPr>
              <a:pPr>
                <a:spcBef>
                  <a:spcPct val="0"/>
                </a:spcBef>
                <a:buClrTx/>
                <a:buSzTx/>
                <a:buFontTx/>
                <a:buNone/>
              </a:pPr>
              <a:t>42</a:t>
            </a:fld>
            <a:endParaRPr lang="es-ES_tradnl" altLang="en-US" sz="1400" smtClean="0">
              <a:solidFill>
                <a:schemeClr val="hlink"/>
              </a:solidFill>
              <a:latin typeface="Calibri" panose="020F0502020204030204" pitchFamily="34" charset="0"/>
            </a:endParaRPr>
          </a:p>
        </p:txBody>
      </p:sp>
      <p:sp>
        <p:nvSpPr>
          <p:cNvPr id="67587" name="4 Rectángulo"/>
          <p:cNvSpPr>
            <a:spLocks noChangeArrowheads="1"/>
          </p:cNvSpPr>
          <p:nvPr/>
        </p:nvSpPr>
        <p:spPr bwMode="auto">
          <a:xfrm>
            <a:off x="395288" y="1557338"/>
            <a:ext cx="8424862"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eaLnBrk="1" hangingPunct="1">
              <a:spcBef>
                <a:spcPct val="0"/>
              </a:spcBef>
              <a:buClrTx/>
              <a:buSzTx/>
              <a:buFontTx/>
              <a:buNone/>
            </a:pPr>
            <a:endParaRPr lang="es-PE" altLang="es-PE" sz="1800">
              <a:latin typeface="Arial" panose="020B0604020202020204" pitchFamily="34" charset="0"/>
            </a:endParaRPr>
          </a:p>
          <a:p>
            <a:pPr algn="just" eaLnBrk="1" hangingPunct="1">
              <a:spcBef>
                <a:spcPct val="0"/>
              </a:spcBef>
              <a:buClrTx/>
              <a:buSzTx/>
              <a:buFontTx/>
              <a:buNone/>
            </a:pPr>
            <a:r>
              <a:rPr lang="es-PE" altLang="es-PE" sz="2400">
                <a:latin typeface="Arial" panose="020B0604020202020204" pitchFamily="34" charset="0"/>
              </a:rPr>
              <a:t>2. ¿Cuál de los siguientes términos describe mejor la ‘representación fiel’ en relación con la información de los estados financieros?</a:t>
            </a:r>
          </a:p>
          <a:p>
            <a:pPr algn="just" eaLnBrk="1" hangingPunct="1">
              <a:spcBef>
                <a:spcPct val="0"/>
              </a:spcBef>
              <a:buClrTx/>
              <a:buSzTx/>
              <a:buFontTx/>
              <a:buNone/>
            </a:pPr>
            <a:endParaRPr lang="es-PE" altLang="es-PE" sz="2400">
              <a:latin typeface="Arial" panose="020B0604020202020204" pitchFamily="34" charset="0"/>
            </a:endParaRPr>
          </a:p>
          <a:p>
            <a:pPr algn="just" eaLnBrk="1" hangingPunct="1">
              <a:spcBef>
                <a:spcPct val="0"/>
              </a:spcBef>
              <a:buClrTx/>
              <a:buSzTx/>
              <a:buFontTx/>
              <a:buNone/>
            </a:pPr>
            <a:r>
              <a:rPr lang="es-PE" altLang="es-PE" sz="2400">
                <a:latin typeface="Arial" panose="020B0604020202020204" pitchFamily="34" charset="0"/>
              </a:rPr>
              <a:t>A. Influencia sobre las decisiones económicas de los usuarios </a:t>
            </a:r>
          </a:p>
          <a:p>
            <a:pPr algn="just" eaLnBrk="1" hangingPunct="1">
              <a:spcBef>
                <a:spcPct val="0"/>
              </a:spcBef>
              <a:buClrTx/>
              <a:buSzTx/>
              <a:buFontTx/>
              <a:buNone/>
            </a:pPr>
            <a:r>
              <a:rPr lang="es-PE" altLang="es-PE" sz="2400">
                <a:latin typeface="Arial" panose="020B0604020202020204" pitchFamily="34" charset="0"/>
              </a:rPr>
              <a:t>B.   Inclusión de un grado de precaución </a:t>
            </a:r>
          </a:p>
          <a:p>
            <a:pPr algn="just" eaLnBrk="1" hangingPunct="1">
              <a:spcBef>
                <a:spcPct val="0"/>
              </a:spcBef>
              <a:buClrTx/>
              <a:buSzTx/>
              <a:buFontTx/>
              <a:buNone/>
            </a:pPr>
            <a:r>
              <a:rPr lang="es-PE" altLang="es-PE" sz="2400">
                <a:solidFill>
                  <a:srgbClr val="92D050"/>
                </a:solidFill>
                <a:latin typeface="Arial" panose="020B0604020202020204" pitchFamily="34" charset="0"/>
              </a:rPr>
              <a:t>C.   Libres de errores materiales </a:t>
            </a:r>
          </a:p>
          <a:p>
            <a:pPr algn="just" eaLnBrk="1" hangingPunct="1">
              <a:spcBef>
                <a:spcPct val="0"/>
              </a:spcBef>
              <a:buClrTx/>
              <a:buSzTx/>
              <a:buFontTx/>
              <a:buNone/>
            </a:pPr>
            <a:r>
              <a:rPr lang="es-PE" altLang="es-PE" sz="2400">
                <a:latin typeface="Arial" panose="020B0604020202020204" pitchFamily="34" charset="0"/>
              </a:rPr>
              <a:t>D.   Comprensibilidad para los usuarios </a:t>
            </a:r>
          </a:p>
        </p:txBody>
      </p:sp>
      <p:sp>
        <p:nvSpPr>
          <p:cNvPr id="6" name="5 Redondear rectángulo de esquina diagonal"/>
          <p:cNvSpPr/>
          <p:nvPr/>
        </p:nvSpPr>
        <p:spPr bwMode="auto">
          <a:xfrm>
            <a:off x="1835696" y="116632"/>
            <a:ext cx="5544616" cy="792088"/>
          </a:xfrm>
          <a:prstGeom prst="round2DiagRect">
            <a:avLst>
              <a:gd name="adj1" fmla="val 0"/>
              <a:gd name="adj2" fmla="val 0"/>
            </a:avLst>
          </a:prstGeom>
          <a:no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a:lstStyle/>
          <a:p>
            <a:pPr algn="ctr" eaLnBrk="1" hangingPunct="1">
              <a:defRPr/>
            </a:pPr>
            <a:r>
              <a:rPr lang="es-ES_tradnl" sz="5000" dirty="0">
                <a:solidFill>
                  <a:srgbClr val="C00000"/>
                </a:solidFill>
                <a:effectLst>
                  <a:outerShdw blurRad="38100" dist="38100" dir="2700000" algn="tl">
                    <a:srgbClr val="000000">
                      <a:alpha val="43137"/>
                    </a:srgbClr>
                  </a:outerShdw>
                </a:effectLst>
                <a:latin typeface="+mn-lt"/>
              </a:rPr>
              <a:t>Respuesta</a:t>
            </a:r>
            <a:endParaRPr lang="es-PE" sz="5000" dirty="0">
              <a:solidFill>
                <a:srgbClr val="C00000"/>
              </a:solidFill>
              <a:effectLst>
                <a:outerShdw blurRad="38100" dist="38100" dir="2700000" algn="tl">
                  <a:srgbClr val="000000">
                    <a:alpha val="43137"/>
                  </a:srgbClr>
                </a:outerShdw>
              </a:effectLst>
              <a:latin typeface="+mn-lt"/>
            </a:endParaRPr>
          </a:p>
        </p:txBody>
      </p:sp>
      <p:sp>
        <p:nvSpPr>
          <p:cNvPr id="2" name="Marcador de pie de página 1"/>
          <p:cNvSpPr>
            <a:spLocks noGrp="1"/>
          </p:cNvSpPr>
          <p:nvPr>
            <p:ph type="ftr" sz="quarter" idx="10"/>
          </p:nvPr>
        </p:nvSpPr>
        <p:spPr/>
        <p:txBody>
          <a:bodyPr/>
          <a:lstStyle/>
          <a:p>
            <a:pPr>
              <a:defRPr/>
            </a:pPr>
            <a:r>
              <a:rPr lang="es-ES"/>
              <a:t>Armando Villacorta Cavero</a:t>
            </a:r>
            <a:endParaRPr lang="es-E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3 Marcador de número de diapositiva"/>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a:spcBef>
                <a:spcPct val="0"/>
              </a:spcBef>
              <a:buClrTx/>
              <a:buSzTx/>
              <a:buFontTx/>
              <a:buNone/>
            </a:pPr>
            <a:fld id="{35736A43-5DE8-496D-9D98-C906572D6630}" type="slidenum">
              <a:rPr lang="es-ES_tradnl" altLang="en-US" sz="1400" smtClean="0">
                <a:solidFill>
                  <a:schemeClr val="hlink"/>
                </a:solidFill>
                <a:latin typeface="Calibri" panose="020F0502020204030204" pitchFamily="34" charset="0"/>
              </a:rPr>
              <a:pPr>
                <a:spcBef>
                  <a:spcPct val="0"/>
                </a:spcBef>
                <a:buClrTx/>
                <a:buSzTx/>
                <a:buFontTx/>
                <a:buNone/>
              </a:pPr>
              <a:t>43</a:t>
            </a:fld>
            <a:endParaRPr lang="es-ES_tradnl" altLang="en-US" sz="1400" smtClean="0">
              <a:solidFill>
                <a:schemeClr val="hlink"/>
              </a:solidFill>
              <a:latin typeface="Calibri" panose="020F0502020204030204" pitchFamily="34" charset="0"/>
            </a:endParaRPr>
          </a:p>
        </p:txBody>
      </p:sp>
      <p:sp>
        <p:nvSpPr>
          <p:cNvPr id="68611" name="4 Rectángulo"/>
          <p:cNvSpPr>
            <a:spLocks noChangeArrowheads="1"/>
          </p:cNvSpPr>
          <p:nvPr/>
        </p:nvSpPr>
        <p:spPr bwMode="auto">
          <a:xfrm>
            <a:off x="179388" y="1125538"/>
            <a:ext cx="8785225" cy="535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algn="just" eaLnBrk="1" hangingPunct="1">
              <a:spcBef>
                <a:spcPct val="0"/>
              </a:spcBef>
              <a:buClrTx/>
              <a:buSzTx/>
              <a:buFontTx/>
              <a:buNone/>
            </a:pPr>
            <a:r>
              <a:rPr lang="es-PE" altLang="es-PE" sz="1900">
                <a:latin typeface="Arial" panose="020B0604020202020204" pitchFamily="34" charset="0"/>
              </a:rPr>
              <a:t>3. ¿Cuál de las siguientes opciones describe mejor la prioridad que quienes preparan los estados financieros deben dar a tratar de satisfacer las diferentes necesidades de información de los usuarios de los estados financieros?</a:t>
            </a:r>
          </a:p>
          <a:p>
            <a:pPr algn="just" eaLnBrk="1" hangingPunct="1">
              <a:spcBef>
                <a:spcPct val="0"/>
              </a:spcBef>
              <a:buClrTx/>
              <a:buSzTx/>
              <a:buFontTx/>
              <a:buNone/>
            </a:pPr>
            <a:r>
              <a:rPr lang="es-PE" altLang="es-PE" sz="1900">
                <a:latin typeface="Arial" panose="020B0604020202020204" pitchFamily="34" charset="0"/>
              </a:rPr>
              <a:t>A. Los estados financieros deben enfocarse en las necesidades de información que son comunes para todos los usuarios, porque simplemente no es factible que se espere el cumplimiento de todas las necesidades de información de los usuarios.</a:t>
            </a:r>
          </a:p>
          <a:p>
            <a:pPr algn="just" eaLnBrk="1" hangingPunct="1">
              <a:spcBef>
                <a:spcPct val="0"/>
              </a:spcBef>
              <a:buClrTx/>
              <a:buSzTx/>
              <a:buFontTx/>
              <a:buNone/>
            </a:pPr>
            <a:r>
              <a:rPr lang="es-PE" altLang="es-PE" sz="1900">
                <a:latin typeface="Arial" panose="020B0604020202020204" pitchFamily="34" charset="0"/>
              </a:rPr>
              <a:t> B. Los estados financieros deben enfocarse en las necesidades de información de inversionistas actuales y potenciales, porque la mayoría de la información que es pertinente para los inversionistas también será pertinente para otros usuarios.  </a:t>
            </a:r>
          </a:p>
          <a:p>
            <a:pPr algn="just" eaLnBrk="1" hangingPunct="1">
              <a:spcBef>
                <a:spcPct val="0"/>
              </a:spcBef>
              <a:buClrTx/>
              <a:buSzTx/>
              <a:buFontTx/>
              <a:buNone/>
            </a:pPr>
            <a:r>
              <a:rPr lang="es-PE" altLang="es-PE" sz="1900">
                <a:latin typeface="Arial" panose="020B0604020202020204" pitchFamily="34" charset="0"/>
              </a:rPr>
              <a:t> C. Los estados financieros deben enfocarse en las necesidades de información de terceros, p.ej. proveedores, clientes, prestamistas, etc., porque la información acerca de desarrollos recientes relacionados con la prosperidad de la entidad es de la mayor importancia.</a:t>
            </a:r>
          </a:p>
          <a:p>
            <a:pPr algn="just" eaLnBrk="1" hangingPunct="1">
              <a:spcBef>
                <a:spcPct val="0"/>
              </a:spcBef>
              <a:buClrTx/>
              <a:buSzTx/>
              <a:buFontTx/>
              <a:buNone/>
            </a:pPr>
            <a:r>
              <a:rPr lang="es-PE" altLang="es-PE" sz="1900">
                <a:latin typeface="Arial" panose="020B0604020202020204" pitchFamily="34" charset="0"/>
              </a:rPr>
              <a:t> D. Los estados financieros deben enfocarse en las necesidades de información de la gerencia, porque solo esta tiene la capacidad de determinar la forma y contenido de la información disponible.</a:t>
            </a:r>
          </a:p>
        </p:txBody>
      </p:sp>
      <p:sp>
        <p:nvSpPr>
          <p:cNvPr id="6" name="5 Redondear rectángulo de esquina diagonal"/>
          <p:cNvSpPr/>
          <p:nvPr/>
        </p:nvSpPr>
        <p:spPr bwMode="auto">
          <a:xfrm>
            <a:off x="1835696" y="116632"/>
            <a:ext cx="5544616" cy="792088"/>
          </a:xfrm>
          <a:prstGeom prst="round2DiagRect">
            <a:avLst>
              <a:gd name="adj1" fmla="val 0"/>
              <a:gd name="adj2" fmla="val 0"/>
            </a:avLst>
          </a:prstGeom>
          <a:no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a:lstStyle/>
          <a:p>
            <a:pPr algn="ctr" eaLnBrk="1" hangingPunct="1">
              <a:defRPr/>
            </a:pPr>
            <a:r>
              <a:rPr lang="es-ES_tradnl" sz="5000" dirty="0">
                <a:solidFill>
                  <a:srgbClr val="C00000"/>
                </a:solidFill>
                <a:effectLst>
                  <a:outerShdw blurRad="38100" dist="38100" dir="2700000" algn="tl">
                    <a:srgbClr val="000000">
                      <a:alpha val="43137"/>
                    </a:srgbClr>
                  </a:outerShdw>
                </a:effectLst>
                <a:latin typeface="+mn-lt"/>
              </a:rPr>
              <a:t>Pregunta</a:t>
            </a:r>
            <a:endParaRPr lang="es-PE" sz="5000" dirty="0">
              <a:solidFill>
                <a:srgbClr val="C00000"/>
              </a:solidFill>
              <a:effectLst>
                <a:outerShdw blurRad="38100" dist="38100" dir="2700000" algn="tl">
                  <a:srgbClr val="000000">
                    <a:alpha val="43137"/>
                  </a:srgbClr>
                </a:outerShdw>
              </a:effectLst>
              <a:latin typeface="+mn-lt"/>
            </a:endParaRPr>
          </a:p>
        </p:txBody>
      </p:sp>
      <p:sp>
        <p:nvSpPr>
          <p:cNvPr id="2" name="Marcador de pie de página 1"/>
          <p:cNvSpPr>
            <a:spLocks noGrp="1"/>
          </p:cNvSpPr>
          <p:nvPr>
            <p:ph type="ftr" sz="quarter" idx="10"/>
          </p:nvPr>
        </p:nvSpPr>
        <p:spPr/>
        <p:txBody>
          <a:bodyPr/>
          <a:lstStyle/>
          <a:p>
            <a:pPr>
              <a:defRPr/>
            </a:pPr>
            <a:r>
              <a:rPr lang="es-ES"/>
              <a:t>Armando Villacorta Cavero</a:t>
            </a:r>
            <a:endParaRPr lang="es-E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3 Marcador de número de diapositiva"/>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a:spcBef>
                <a:spcPct val="0"/>
              </a:spcBef>
              <a:buClrTx/>
              <a:buSzTx/>
              <a:buFontTx/>
              <a:buNone/>
            </a:pPr>
            <a:fld id="{66DA7519-D5B4-4160-804E-2C5046D61237}" type="slidenum">
              <a:rPr lang="es-ES_tradnl" altLang="en-US" sz="1400" smtClean="0">
                <a:solidFill>
                  <a:schemeClr val="hlink"/>
                </a:solidFill>
                <a:latin typeface="Calibri" panose="020F0502020204030204" pitchFamily="34" charset="0"/>
              </a:rPr>
              <a:pPr>
                <a:spcBef>
                  <a:spcPct val="0"/>
                </a:spcBef>
                <a:buClrTx/>
                <a:buSzTx/>
                <a:buFontTx/>
                <a:buNone/>
              </a:pPr>
              <a:t>44</a:t>
            </a:fld>
            <a:endParaRPr lang="es-ES_tradnl" altLang="en-US" sz="1400" smtClean="0">
              <a:solidFill>
                <a:schemeClr val="hlink"/>
              </a:solidFill>
              <a:latin typeface="Calibri" panose="020F0502020204030204" pitchFamily="34" charset="0"/>
            </a:endParaRPr>
          </a:p>
        </p:txBody>
      </p:sp>
      <p:sp>
        <p:nvSpPr>
          <p:cNvPr id="69635" name="4 Rectángulo"/>
          <p:cNvSpPr>
            <a:spLocks noChangeArrowheads="1"/>
          </p:cNvSpPr>
          <p:nvPr/>
        </p:nvSpPr>
        <p:spPr bwMode="auto">
          <a:xfrm>
            <a:off x="179388" y="1125538"/>
            <a:ext cx="8785225" cy="535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algn="just" eaLnBrk="1" hangingPunct="1">
              <a:spcBef>
                <a:spcPct val="0"/>
              </a:spcBef>
              <a:buClrTx/>
              <a:buSzTx/>
              <a:buFontTx/>
              <a:buNone/>
            </a:pPr>
            <a:r>
              <a:rPr lang="es-PE" altLang="es-PE" sz="1900">
                <a:latin typeface="Arial" panose="020B0604020202020204" pitchFamily="34" charset="0"/>
              </a:rPr>
              <a:t>3. ¿Cuál de las siguientes opciones describe mejor la prioridad que quienes preparan los estados financieros deben dar a tratar de satisfacer las diferentes necesidades de información de los usuarios de los estados financieros?</a:t>
            </a:r>
          </a:p>
          <a:p>
            <a:pPr algn="just" eaLnBrk="1" hangingPunct="1">
              <a:spcBef>
                <a:spcPct val="0"/>
              </a:spcBef>
              <a:buClrTx/>
              <a:buSzTx/>
              <a:buFontTx/>
              <a:buNone/>
            </a:pPr>
            <a:r>
              <a:rPr lang="es-PE" altLang="es-PE" sz="1900">
                <a:latin typeface="Arial" panose="020B0604020202020204" pitchFamily="34" charset="0"/>
              </a:rPr>
              <a:t>A. Los estados financieros deben enfocarse en las necesidades de información que son comunes para todos los usuarios, porque simplemente no es factible que se espere el cumplimiento de todas las necesidades de información de los usuarios.</a:t>
            </a:r>
          </a:p>
          <a:p>
            <a:pPr algn="just" eaLnBrk="1" hangingPunct="1">
              <a:spcBef>
                <a:spcPct val="0"/>
              </a:spcBef>
              <a:buClrTx/>
              <a:buSzTx/>
              <a:buFontTx/>
              <a:buNone/>
            </a:pPr>
            <a:r>
              <a:rPr lang="es-PE" altLang="es-PE" sz="1900">
                <a:latin typeface="Arial" panose="020B0604020202020204" pitchFamily="34" charset="0"/>
              </a:rPr>
              <a:t> </a:t>
            </a:r>
            <a:r>
              <a:rPr lang="es-PE" altLang="es-PE" sz="1900">
                <a:solidFill>
                  <a:srgbClr val="92D050"/>
                </a:solidFill>
                <a:latin typeface="Arial" panose="020B0604020202020204" pitchFamily="34" charset="0"/>
              </a:rPr>
              <a:t>B. Los estados financieros deben enfocarse en las necesidades de información de inversionistas actuales y potenciales, porque la mayoría de la información que es pertinente para los inversionistas también será pertinente para otros usuarios.  </a:t>
            </a:r>
          </a:p>
          <a:p>
            <a:pPr algn="just" eaLnBrk="1" hangingPunct="1">
              <a:spcBef>
                <a:spcPct val="0"/>
              </a:spcBef>
              <a:buClrTx/>
              <a:buSzTx/>
              <a:buFontTx/>
              <a:buNone/>
            </a:pPr>
            <a:r>
              <a:rPr lang="es-PE" altLang="es-PE" sz="1900">
                <a:latin typeface="Arial" panose="020B0604020202020204" pitchFamily="34" charset="0"/>
              </a:rPr>
              <a:t> C. Los estados financieros deben enfocarse en las necesidades de información de terceros, p.ej. proveedores, clientes, prestamistas, etc., porque la información acerca de desarrollos recientes relacionados con la prosperidad de la entidad es de la mayor importancia.</a:t>
            </a:r>
          </a:p>
          <a:p>
            <a:pPr algn="just" eaLnBrk="1" hangingPunct="1">
              <a:spcBef>
                <a:spcPct val="0"/>
              </a:spcBef>
              <a:buClrTx/>
              <a:buSzTx/>
              <a:buFontTx/>
              <a:buNone/>
            </a:pPr>
            <a:r>
              <a:rPr lang="es-PE" altLang="es-PE" sz="1900">
                <a:latin typeface="Arial" panose="020B0604020202020204" pitchFamily="34" charset="0"/>
              </a:rPr>
              <a:t> D. Los estados financieros deben enfocarse en las necesidades de información de la gerencia, porque solo esta tiene la capacidad de determinar la forma y contenido de la información disponible.</a:t>
            </a:r>
          </a:p>
        </p:txBody>
      </p:sp>
      <p:sp>
        <p:nvSpPr>
          <p:cNvPr id="6" name="5 Redondear rectángulo de esquina diagonal"/>
          <p:cNvSpPr/>
          <p:nvPr/>
        </p:nvSpPr>
        <p:spPr bwMode="auto">
          <a:xfrm>
            <a:off x="1835696" y="116632"/>
            <a:ext cx="5544616" cy="792088"/>
          </a:xfrm>
          <a:prstGeom prst="round2DiagRect">
            <a:avLst>
              <a:gd name="adj1" fmla="val 0"/>
              <a:gd name="adj2" fmla="val 0"/>
            </a:avLst>
          </a:prstGeom>
          <a:no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a:lstStyle/>
          <a:p>
            <a:pPr algn="ctr" eaLnBrk="1" hangingPunct="1">
              <a:defRPr/>
            </a:pPr>
            <a:r>
              <a:rPr lang="es-ES_tradnl" sz="5000" dirty="0">
                <a:solidFill>
                  <a:srgbClr val="C00000"/>
                </a:solidFill>
                <a:effectLst>
                  <a:outerShdw blurRad="38100" dist="38100" dir="2700000" algn="tl">
                    <a:srgbClr val="000000">
                      <a:alpha val="43137"/>
                    </a:srgbClr>
                  </a:outerShdw>
                </a:effectLst>
                <a:latin typeface="+mn-lt"/>
              </a:rPr>
              <a:t>Respuesta</a:t>
            </a:r>
            <a:endParaRPr lang="es-PE" sz="5000" dirty="0">
              <a:solidFill>
                <a:srgbClr val="C00000"/>
              </a:solidFill>
              <a:effectLst>
                <a:outerShdw blurRad="38100" dist="38100" dir="2700000" algn="tl">
                  <a:srgbClr val="000000">
                    <a:alpha val="43137"/>
                  </a:srgbClr>
                </a:outerShdw>
              </a:effectLst>
              <a:latin typeface="+mn-lt"/>
            </a:endParaRPr>
          </a:p>
        </p:txBody>
      </p:sp>
      <p:sp>
        <p:nvSpPr>
          <p:cNvPr id="2" name="Marcador de pie de página 1"/>
          <p:cNvSpPr>
            <a:spLocks noGrp="1"/>
          </p:cNvSpPr>
          <p:nvPr>
            <p:ph type="ftr" sz="quarter" idx="10"/>
          </p:nvPr>
        </p:nvSpPr>
        <p:spPr/>
        <p:txBody>
          <a:bodyPr/>
          <a:lstStyle/>
          <a:p>
            <a:pPr>
              <a:defRPr/>
            </a:pPr>
            <a:r>
              <a:rPr lang="es-ES"/>
              <a:t>Armando Villacorta Cavero</a:t>
            </a:r>
            <a:endParaRPr lang="es-E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3 Marcador de número de diapositiva"/>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a:spcBef>
                <a:spcPct val="0"/>
              </a:spcBef>
              <a:buClrTx/>
              <a:buSzTx/>
              <a:buFontTx/>
              <a:buNone/>
            </a:pPr>
            <a:fld id="{A4940BDA-3B79-4705-A1C2-3928B6433CF5}" type="slidenum">
              <a:rPr lang="es-ES_tradnl" altLang="en-US" sz="1400" smtClean="0">
                <a:solidFill>
                  <a:schemeClr val="hlink"/>
                </a:solidFill>
                <a:latin typeface="Calibri" panose="020F0502020204030204" pitchFamily="34" charset="0"/>
              </a:rPr>
              <a:pPr>
                <a:spcBef>
                  <a:spcPct val="0"/>
                </a:spcBef>
                <a:buClrTx/>
                <a:buSzTx/>
                <a:buFontTx/>
                <a:buNone/>
              </a:pPr>
              <a:t>45</a:t>
            </a:fld>
            <a:endParaRPr lang="es-ES_tradnl" altLang="en-US" sz="1400" smtClean="0">
              <a:solidFill>
                <a:schemeClr val="hlink"/>
              </a:solidFill>
              <a:latin typeface="Calibri" panose="020F0502020204030204" pitchFamily="34" charset="0"/>
            </a:endParaRPr>
          </a:p>
        </p:txBody>
      </p:sp>
      <p:sp>
        <p:nvSpPr>
          <p:cNvPr id="70659" name="4 Rectángulo"/>
          <p:cNvSpPr>
            <a:spLocks noChangeArrowheads="1"/>
          </p:cNvSpPr>
          <p:nvPr/>
        </p:nvSpPr>
        <p:spPr bwMode="auto">
          <a:xfrm>
            <a:off x="539750" y="1628775"/>
            <a:ext cx="820896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algn="just" eaLnBrk="1" hangingPunct="1">
              <a:lnSpc>
                <a:spcPct val="150000"/>
              </a:lnSpc>
              <a:spcBef>
                <a:spcPct val="0"/>
              </a:spcBef>
              <a:buClrTx/>
              <a:buSzTx/>
              <a:buFontTx/>
              <a:buNone/>
            </a:pPr>
            <a:r>
              <a:rPr lang="es-PE" altLang="es-PE" sz="2400">
                <a:latin typeface="Arial" panose="020B0604020202020204" pitchFamily="34" charset="0"/>
              </a:rPr>
              <a:t>4. De acuerdo con el marco ¿ cuáles de las siguientes características se describen como características fundamentales cualitativas que hacen que la información de los estados financieros sea útil a los usuarios? </a:t>
            </a:r>
          </a:p>
          <a:p>
            <a:pPr eaLnBrk="1" hangingPunct="1">
              <a:lnSpc>
                <a:spcPct val="150000"/>
              </a:lnSpc>
              <a:spcBef>
                <a:spcPct val="0"/>
              </a:spcBef>
              <a:buClrTx/>
              <a:buSzTx/>
              <a:buFontTx/>
              <a:buNone/>
            </a:pPr>
            <a:r>
              <a:rPr lang="es-PE" altLang="es-PE" sz="2400">
                <a:latin typeface="Arial" panose="020B0604020202020204" pitchFamily="34" charset="0"/>
              </a:rPr>
              <a:t>A. Comparabilidad y Relevancia</a:t>
            </a:r>
          </a:p>
          <a:p>
            <a:pPr eaLnBrk="1" hangingPunct="1">
              <a:lnSpc>
                <a:spcPct val="150000"/>
              </a:lnSpc>
              <a:spcBef>
                <a:spcPct val="0"/>
              </a:spcBef>
              <a:buClrTx/>
              <a:buSzTx/>
              <a:buFontTx/>
              <a:buNone/>
            </a:pPr>
            <a:r>
              <a:rPr lang="es-PE" altLang="es-PE" sz="2400">
                <a:latin typeface="Arial" panose="020B0604020202020204" pitchFamily="34" charset="0"/>
              </a:rPr>
              <a:t>B. Relevancia y Representación fiel</a:t>
            </a:r>
          </a:p>
          <a:p>
            <a:pPr eaLnBrk="1" hangingPunct="1">
              <a:lnSpc>
                <a:spcPct val="150000"/>
              </a:lnSpc>
              <a:spcBef>
                <a:spcPct val="0"/>
              </a:spcBef>
              <a:buClrTx/>
              <a:buSzTx/>
              <a:buFontTx/>
              <a:buNone/>
            </a:pPr>
            <a:r>
              <a:rPr lang="es-PE" altLang="es-PE" sz="2400">
                <a:latin typeface="Arial" panose="020B0604020202020204" pitchFamily="34" charset="0"/>
              </a:rPr>
              <a:t>C. Comprensibilidad y Representación fiel</a:t>
            </a:r>
          </a:p>
          <a:p>
            <a:pPr eaLnBrk="1" hangingPunct="1">
              <a:lnSpc>
                <a:spcPct val="150000"/>
              </a:lnSpc>
              <a:spcBef>
                <a:spcPct val="0"/>
              </a:spcBef>
              <a:buClrTx/>
              <a:buSzTx/>
              <a:buFontTx/>
              <a:buNone/>
            </a:pPr>
            <a:r>
              <a:rPr lang="es-PE" altLang="es-PE" sz="2400">
                <a:latin typeface="Arial" panose="020B0604020202020204" pitchFamily="34" charset="0"/>
              </a:rPr>
              <a:t>D. Representación fiel y Materialidad</a:t>
            </a:r>
          </a:p>
        </p:txBody>
      </p:sp>
      <p:sp>
        <p:nvSpPr>
          <p:cNvPr id="6" name="5 Redondear rectángulo de esquina diagonal"/>
          <p:cNvSpPr/>
          <p:nvPr/>
        </p:nvSpPr>
        <p:spPr bwMode="auto">
          <a:xfrm>
            <a:off x="1866550" y="116632"/>
            <a:ext cx="5544616" cy="792088"/>
          </a:xfrm>
          <a:prstGeom prst="round2DiagRect">
            <a:avLst>
              <a:gd name="adj1" fmla="val 0"/>
              <a:gd name="adj2" fmla="val 0"/>
            </a:avLst>
          </a:prstGeom>
          <a:no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a:lstStyle/>
          <a:p>
            <a:pPr algn="ctr" eaLnBrk="1" hangingPunct="1">
              <a:defRPr/>
            </a:pPr>
            <a:r>
              <a:rPr lang="es-ES_tradnl" sz="5000" dirty="0">
                <a:solidFill>
                  <a:srgbClr val="C00000"/>
                </a:solidFill>
                <a:effectLst>
                  <a:outerShdw blurRad="38100" dist="38100" dir="2700000" algn="tl">
                    <a:srgbClr val="000000">
                      <a:alpha val="43137"/>
                    </a:srgbClr>
                  </a:outerShdw>
                </a:effectLst>
                <a:latin typeface="+mn-lt"/>
              </a:rPr>
              <a:t>Pregunta</a:t>
            </a:r>
            <a:endParaRPr lang="es-PE" sz="5000" dirty="0">
              <a:solidFill>
                <a:srgbClr val="C00000"/>
              </a:solidFill>
              <a:effectLst>
                <a:outerShdw blurRad="38100" dist="38100" dir="2700000" algn="tl">
                  <a:srgbClr val="000000">
                    <a:alpha val="43137"/>
                  </a:srgbClr>
                </a:outerShdw>
              </a:effectLst>
              <a:latin typeface="+mn-lt"/>
            </a:endParaRPr>
          </a:p>
        </p:txBody>
      </p:sp>
      <p:sp>
        <p:nvSpPr>
          <p:cNvPr id="2" name="Marcador de pie de página 1"/>
          <p:cNvSpPr>
            <a:spLocks noGrp="1"/>
          </p:cNvSpPr>
          <p:nvPr>
            <p:ph type="ftr" sz="quarter" idx="10"/>
          </p:nvPr>
        </p:nvSpPr>
        <p:spPr/>
        <p:txBody>
          <a:bodyPr/>
          <a:lstStyle/>
          <a:p>
            <a:pPr>
              <a:defRPr/>
            </a:pPr>
            <a:r>
              <a:rPr lang="es-ES"/>
              <a:t>Armando Villacorta Cavero</a:t>
            </a:r>
            <a:endParaRPr lang="es-E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3 Marcador de número de diapositiva"/>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a:spcBef>
                <a:spcPct val="0"/>
              </a:spcBef>
              <a:buClrTx/>
              <a:buSzTx/>
              <a:buFontTx/>
              <a:buNone/>
            </a:pPr>
            <a:fld id="{C6A0DA1E-C053-486A-9947-9237416DC079}" type="slidenum">
              <a:rPr lang="es-ES_tradnl" altLang="en-US" sz="1400" smtClean="0">
                <a:solidFill>
                  <a:schemeClr val="hlink"/>
                </a:solidFill>
                <a:latin typeface="Calibri" panose="020F0502020204030204" pitchFamily="34" charset="0"/>
              </a:rPr>
              <a:pPr>
                <a:spcBef>
                  <a:spcPct val="0"/>
                </a:spcBef>
                <a:buClrTx/>
                <a:buSzTx/>
                <a:buFontTx/>
                <a:buNone/>
              </a:pPr>
              <a:t>46</a:t>
            </a:fld>
            <a:endParaRPr lang="es-ES_tradnl" altLang="en-US" sz="1400" smtClean="0">
              <a:solidFill>
                <a:schemeClr val="hlink"/>
              </a:solidFill>
              <a:latin typeface="Calibri" panose="020F0502020204030204" pitchFamily="34" charset="0"/>
            </a:endParaRPr>
          </a:p>
        </p:txBody>
      </p:sp>
      <p:sp>
        <p:nvSpPr>
          <p:cNvPr id="71683" name="4 Rectángulo"/>
          <p:cNvSpPr>
            <a:spLocks noChangeArrowheads="1"/>
          </p:cNvSpPr>
          <p:nvPr/>
        </p:nvSpPr>
        <p:spPr bwMode="auto">
          <a:xfrm>
            <a:off x="539750" y="1628775"/>
            <a:ext cx="820896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algn="just" eaLnBrk="1" hangingPunct="1">
              <a:lnSpc>
                <a:spcPct val="150000"/>
              </a:lnSpc>
              <a:spcBef>
                <a:spcPct val="0"/>
              </a:spcBef>
              <a:buClrTx/>
              <a:buSzTx/>
              <a:buFontTx/>
              <a:buNone/>
            </a:pPr>
            <a:r>
              <a:rPr lang="es-PE" altLang="es-PE" sz="2400">
                <a:latin typeface="Arial" panose="020B0604020202020204" pitchFamily="34" charset="0"/>
              </a:rPr>
              <a:t>4. De acuerdo con el marco ¿ cuáles de las siguientes características se describen como características fundamentales cualitativas que hacen que la información de los estados financieros sea útil a los usuarios? </a:t>
            </a:r>
          </a:p>
          <a:p>
            <a:pPr eaLnBrk="1" hangingPunct="1">
              <a:lnSpc>
                <a:spcPct val="150000"/>
              </a:lnSpc>
              <a:spcBef>
                <a:spcPct val="0"/>
              </a:spcBef>
              <a:buClrTx/>
              <a:buSzTx/>
              <a:buFontTx/>
              <a:buNone/>
            </a:pPr>
            <a:r>
              <a:rPr lang="es-PE" altLang="es-PE" sz="2400">
                <a:latin typeface="Arial" panose="020B0604020202020204" pitchFamily="34" charset="0"/>
              </a:rPr>
              <a:t>A. Comparabilidad y Relevancia</a:t>
            </a:r>
          </a:p>
          <a:p>
            <a:pPr eaLnBrk="1" hangingPunct="1">
              <a:lnSpc>
                <a:spcPct val="150000"/>
              </a:lnSpc>
              <a:spcBef>
                <a:spcPct val="0"/>
              </a:spcBef>
              <a:buClrTx/>
              <a:buSzTx/>
              <a:buFontTx/>
              <a:buNone/>
            </a:pPr>
            <a:r>
              <a:rPr lang="es-PE" altLang="es-PE" sz="2400">
                <a:solidFill>
                  <a:srgbClr val="92D050"/>
                </a:solidFill>
                <a:latin typeface="Arial" panose="020B0604020202020204" pitchFamily="34" charset="0"/>
              </a:rPr>
              <a:t>B. Relevancia y Representación fiel</a:t>
            </a:r>
          </a:p>
          <a:p>
            <a:pPr eaLnBrk="1" hangingPunct="1">
              <a:lnSpc>
                <a:spcPct val="150000"/>
              </a:lnSpc>
              <a:spcBef>
                <a:spcPct val="0"/>
              </a:spcBef>
              <a:buClrTx/>
              <a:buSzTx/>
              <a:buFontTx/>
              <a:buNone/>
            </a:pPr>
            <a:r>
              <a:rPr lang="es-PE" altLang="es-PE" sz="2400">
                <a:latin typeface="Arial" panose="020B0604020202020204" pitchFamily="34" charset="0"/>
              </a:rPr>
              <a:t>C. Comprensibilidad y Representación fiel</a:t>
            </a:r>
          </a:p>
          <a:p>
            <a:pPr eaLnBrk="1" hangingPunct="1">
              <a:lnSpc>
                <a:spcPct val="150000"/>
              </a:lnSpc>
              <a:spcBef>
                <a:spcPct val="0"/>
              </a:spcBef>
              <a:buClrTx/>
              <a:buSzTx/>
              <a:buFontTx/>
              <a:buNone/>
            </a:pPr>
            <a:r>
              <a:rPr lang="es-PE" altLang="es-PE" sz="2400">
                <a:latin typeface="Arial" panose="020B0604020202020204" pitchFamily="34" charset="0"/>
              </a:rPr>
              <a:t>D. Representación fiel y Materialidad</a:t>
            </a:r>
          </a:p>
        </p:txBody>
      </p:sp>
      <p:sp>
        <p:nvSpPr>
          <p:cNvPr id="6" name="5 Redondear rectángulo de esquina diagonal"/>
          <p:cNvSpPr/>
          <p:nvPr/>
        </p:nvSpPr>
        <p:spPr bwMode="auto">
          <a:xfrm>
            <a:off x="1866550" y="116632"/>
            <a:ext cx="5544616" cy="792088"/>
          </a:xfrm>
          <a:prstGeom prst="round2DiagRect">
            <a:avLst>
              <a:gd name="adj1" fmla="val 0"/>
              <a:gd name="adj2" fmla="val 0"/>
            </a:avLst>
          </a:prstGeom>
          <a:no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a:lstStyle/>
          <a:p>
            <a:pPr algn="ctr" eaLnBrk="1" hangingPunct="1">
              <a:defRPr/>
            </a:pPr>
            <a:r>
              <a:rPr lang="es-ES_tradnl" sz="5000" dirty="0">
                <a:solidFill>
                  <a:srgbClr val="C00000"/>
                </a:solidFill>
                <a:effectLst>
                  <a:outerShdw blurRad="38100" dist="38100" dir="2700000" algn="tl">
                    <a:srgbClr val="000000">
                      <a:alpha val="43137"/>
                    </a:srgbClr>
                  </a:outerShdw>
                </a:effectLst>
                <a:latin typeface="+mn-lt"/>
              </a:rPr>
              <a:t>Respuesta</a:t>
            </a:r>
            <a:endParaRPr lang="es-PE" sz="5000" dirty="0">
              <a:solidFill>
                <a:srgbClr val="C00000"/>
              </a:solidFill>
              <a:effectLst>
                <a:outerShdw blurRad="38100" dist="38100" dir="2700000" algn="tl">
                  <a:srgbClr val="000000">
                    <a:alpha val="43137"/>
                  </a:srgbClr>
                </a:outerShdw>
              </a:effectLst>
              <a:latin typeface="+mn-lt"/>
            </a:endParaRPr>
          </a:p>
        </p:txBody>
      </p:sp>
      <p:sp>
        <p:nvSpPr>
          <p:cNvPr id="2" name="Marcador de pie de página 1"/>
          <p:cNvSpPr>
            <a:spLocks noGrp="1"/>
          </p:cNvSpPr>
          <p:nvPr>
            <p:ph type="ftr" sz="quarter" idx="10"/>
          </p:nvPr>
        </p:nvSpPr>
        <p:spPr/>
        <p:txBody>
          <a:bodyPr/>
          <a:lstStyle/>
          <a:p>
            <a:pPr>
              <a:defRPr/>
            </a:pPr>
            <a:r>
              <a:rPr lang="es-ES"/>
              <a:t>Armando Villacorta Cavero</a:t>
            </a:r>
            <a:endParaRPr lang="es-E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3 Marcador de número de diapositiva"/>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a:spcBef>
                <a:spcPct val="0"/>
              </a:spcBef>
              <a:buClrTx/>
              <a:buSzTx/>
              <a:buFontTx/>
              <a:buNone/>
            </a:pPr>
            <a:fld id="{FE8FAB02-CA18-497D-BB24-8736CF5E784F}" type="slidenum">
              <a:rPr lang="es-ES_tradnl" altLang="en-US" sz="1400" smtClean="0">
                <a:solidFill>
                  <a:schemeClr val="hlink"/>
                </a:solidFill>
                <a:latin typeface="Calibri" panose="020F0502020204030204" pitchFamily="34" charset="0"/>
              </a:rPr>
              <a:pPr>
                <a:spcBef>
                  <a:spcPct val="0"/>
                </a:spcBef>
                <a:buClrTx/>
                <a:buSzTx/>
                <a:buFontTx/>
                <a:buNone/>
              </a:pPr>
              <a:t>47</a:t>
            </a:fld>
            <a:endParaRPr lang="es-ES_tradnl" altLang="en-US" sz="1400" smtClean="0">
              <a:solidFill>
                <a:schemeClr val="hlink"/>
              </a:solidFill>
              <a:latin typeface="Calibri" panose="020F0502020204030204" pitchFamily="34" charset="0"/>
            </a:endParaRPr>
          </a:p>
        </p:txBody>
      </p:sp>
      <p:sp>
        <p:nvSpPr>
          <p:cNvPr id="72707" name="4 Rectángulo"/>
          <p:cNvSpPr>
            <a:spLocks noChangeArrowheads="1"/>
          </p:cNvSpPr>
          <p:nvPr/>
        </p:nvSpPr>
        <p:spPr bwMode="auto">
          <a:xfrm>
            <a:off x="395288" y="1773238"/>
            <a:ext cx="828040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algn="just" eaLnBrk="1" hangingPunct="1">
              <a:spcBef>
                <a:spcPct val="0"/>
              </a:spcBef>
              <a:buClrTx/>
              <a:buSzTx/>
              <a:buFontTx/>
              <a:buNone/>
            </a:pPr>
            <a:r>
              <a:rPr lang="es-PE" altLang="es-PE" sz="2400">
                <a:latin typeface="Arial" panose="020B0604020202020204" pitchFamily="34" charset="0"/>
              </a:rPr>
              <a:t>5. ¿Cuál de las siguientes opciones describe mejor el término ‘negocio en marcha’?</a:t>
            </a:r>
          </a:p>
          <a:p>
            <a:pPr algn="just" eaLnBrk="1" hangingPunct="1">
              <a:spcBef>
                <a:spcPct val="0"/>
              </a:spcBef>
              <a:buClrTx/>
              <a:buSzTx/>
              <a:buFontTx/>
              <a:buNone/>
            </a:pPr>
            <a:endParaRPr lang="es-PE" altLang="es-PE" sz="2400">
              <a:latin typeface="Arial" panose="020B0604020202020204" pitchFamily="34" charset="0"/>
            </a:endParaRPr>
          </a:p>
          <a:p>
            <a:pPr algn="just" eaLnBrk="1" hangingPunct="1">
              <a:spcBef>
                <a:spcPct val="0"/>
              </a:spcBef>
              <a:buClrTx/>
              <a:buSzTx/>
              <a:buFontTx/>
              <a:buNone/>
            </a:pPr>
            <a:r>
              <a:rPr lang="es-PE" altLang="es-PE" sz="2400">
                <a:latin typeface="Arial" panose="020B0604020202020204" pitchFamily="34" charset="0"/>
              </a:rPr>
              <a:t>A. Cuando los pasivos corrientes de una entidad exceden los activos corrientes</a:t>
            </a:r>
          </a:p>
          <a:p>
            <a:pPr algn="just" eaLnBrk="1" hangingPunct="1">
              <a:spcBef>
                <a:spcPct val="0"/>
              </a:spcBef>
              <a:buClrTx/>
              <a:buSzTx/>
              <a:buFontTx/>
              <a:buNone/>
            </a:pPr>
            <a:r>
              <a:rPr lang="es-PE" altLang="es-PE" sz="2400">
                <a:latin typeface="Arial" panose="020B0604020202020204" pitchFamily="34" charset="0"/>
              </a:rPr>
              <a:t>B. La capacidad de una entidad de continuar en operación en el futuro previsible</a:t>
            </a:r>
          </a:p>
          <a:p>
            <a:pPr algn="just" eaLnBrk="1" hangingPunct="1">
              <a:spcBef>
                <a:spcPct val="0"/>
              </a:spcBef>
              <a:buClrTx/>
              <a:buSzTx/>
              <a:buFontTx/>
              <a:buNone/>
            </a:pPr>
            <a:r>
              <a:rPr lang="es-PE" altLang="es-PE" sz="2400">
                <a:latin typeface="Arial" panose="020B0604020202020204" pitchFamily="34" charset="0"/>
              </a:rPr>
              <a:t>C. El potencial de contribuir al flujo de efectivo y equivalentes de efectivo de la entidad</a:t>
            </a:r>
          </a:p>
          <a:p>
            <a:pPr algn="just" eaLnBrk="1" hangingPunct="1">
              <a:spcBef>
                <a:spcPct val="0"/>
              </a:spcBef>
              <a:buClrTx/>
              <a:buSzTx/>
              <a:buFontTx/>
              <a:buNone/>
            </a:pPr>
            <a:r>
              <a:rPr lang="es-PE" altLang="es-PE" sz="2400">
                <a:latin typeface="Arial" panose="020B0604020202020204" pitchFamily="34" charset="0"/>
              </a:rPr>
              <a:t>D. Los gastos de una entidad exceden sus ingresos</a:t>
            </a:r>
          </a:p>
        </p:txBody>
      </p:sp>
      <p:sp>
        <p:nvSpPr>
          <p:cNvPr id="6" name="5 Redondear rectángulo de esquina diagonal"/>
          <p:cNvSpPr/>
          <p:nvPr/>
        </p:nvSpPr>
        <p:spPr bwMode="auto">
          <a:xfrm>
            <a:off x="1866550" y="116632"/>
            <a:ext cx="5544616" cy="792088"/>
          </a:xfrm>
          <a:prstGeom prst="round2DiagRect">
            <a:avLst>
              <a:gd name="adj1" fmla="val 0"/>
              <a:gd name="adj2" fmla="val 0"/>
            </a:avLst>
          </a:prstGeom>
          <a:no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a:lstStyle/>
          <a:p>
            <a:pPr algn="ctr" eaLnBrk="1" hangingPunct="1">
              <a:defRPr/>
            </a:pPr>
            <a:r>
              <a:rPr lang="es-ES_tradnl" sz="5000" dirty="0">
                <a:solidFill>
                  <a:srgbClr val="C00000"/>
                </a:solidFill>
                <a:effectLst>
                  <a:outerShdw blurRad="38100" dist="38100" dir="2700000" algn="tl">
                    <a:srgbClr val="000000">
                      <a:alpha val="43137"/>
                    </a:srgbClr>
                  </a:outerShdw>
                </a:effectLst>
                <a:latin typeface="+mn-lt"/>
              </a:rPr>
              <a:t>Pregunta</a:t>
            </a:r>
            <a:endParaRPr lang="es-PE" sz="5000" dirty="0">
              <a:solidFill>
                <a:srgbClr val="C00000"/>
              </a:solidFill>
              <a:effectLst>
                <a:outerShdw blurRad="38100" dist="38100" dir="2700000" algn="tl">
                  <a:srgbClr val="000000">
                    <a:alpha val="43137"/>
                  </a:srgbClr>
                </a:outerShdw>
              </a:effectLst>
              <a:latin typeface="+mn-lt"/>
            </a:endParaRPr>
          </a:p>
        </p:txBody>
      </p:sp>
      <p:sp>
        <p:nvSpPr>
          <p:cNvPr id="2" name="Marcador de pie de página 1"/>
          <p:cNvSpPr>
            <a:spLocks noGrp="1"/>
          </p:cNvSpPr>
          <p:nvPr>
            <p:ph type="ftr" sz="quarter" idx="10"/>
          </p:nvPr>
        </p:nvSpPr>
        <p:spPr/>
        <p:txBody>
          <a:bodyPr/>
          <a:lstStyle/>
          <a:p>
            <a:pPr>
              <a:defRPr/>
            </a:pPr>
            <a:r>
              <a:rPr lang="es-ES"/>
              <a:t>Armando Villacorta Cavero</a:t>
            </a:r>
            <a:endParaRPr lang="es-E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3 Marcador de número de diapositiva"/>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a:spcBef>
                <a:spcPct val="0"/>
              </a:spcBef>
              <a:buClrTx/>
              <a:buSzTx/>
              <a:buFontTx/>
              <a:buNone/>
            </a:pPr>
            <a:fld id="{0E46DC27-1C04-4350-AF7E-6C883EBD5266}" type="slidenum">
              <a:rPr lang="es-ES_tradnl" altLang="en-US" sz="1400" smtClean="0">
                <a:solidFill>
                  <a:schemeClr val="hlink"/>
                </a:solidFill>
                <a:latin typeface="Calibri" panose="020F0502020204030204" pitchFamily="34" charset="0"/>
              </a:rPr>
              <a:pPr>
                <a:spcBef>
                  <a:spcPct val="0"/>
                </a:spcBef>
                <a:buClrTx/>
                <a:buSzTx/>
                <a:buFontTx/>
                <a:buNone/>
              </a:pPr>
              <a:t>48</a:t>
            </a:fld>
            <a:endParaRPr lang="es-ES_tradnl" altLang="en-US" sz="1400" smtClean="0">
              <a:solidFill>
                <a:schemeClr val="hlink"/>
              </a:solidFill>
              <a:latin typeface="Calibri" panose="020F0502020204030204" pitchFamily="34" charset="0"/>
            </a:endParaRPr>
          </a:p>
        </p:txBody>
      </p:sp>
      <p:sp>
        <p:nvSpPr>
          <p:cNvPr id="73731" name="4 Rectángulo"/>
          <p:cNvSpPr>
            <a:spLocks noChangeArrowheads="1"/>
          </p:cNvSpPr>
          <p:nvPr/>
        </p:nvSpPr>
        <p:spPr bwMode="auto">
          <a:xfrm>
            <a:off x="395288" y="1773238"/>
            <a:ext cx="828040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algn="just" eaLnBrk="1" hangingPunct="1">
              <a:spcBef>
                <a:spcPct val="0"/>
              </a:spcBef>
              <a:buClrTx/>
              <a:buSzTx/>
              <a:buFontTx/>
              <a:buNone/>
            </a:pPr>
            <a:r>
              <a:rPr lang="es-PE" altLang="es-PE" sz="2400">
                <a:latin typeface="Arial" panose="020B0604020202020204" pitchFamily="34" charset="0"/>
              </a:rPr>
              <a:t>5. ¿Cuál de las siguientes opciones describe mejor el término ‘negocio en marcha’?</a:t>
            </a:r>
          </a:p>
          <a:p>
            <a:pPr algn="just" eaLnBrk="1" hangingPunct="1">
              <a:spcBef>
                <a:spcPct val="0"/>
              </a:spcBef>
              <a:buClrTx/>
              <a:buSzTx/>
              <a:buFontTx/>
              <a:buNone/>
            </a:pPr>
            <a:endParaRPr lang="es-PE" altLang="es-PE" sz="2400">
              <a:latin typeface="Arial" panose="020B0604020202020204" pitchFamily="34" charset="0"/>
            </a:endParaRPr>
          </a:p>
          <a:p>
            <a:pPr algn="just" eaLnBrk="1" hangingPunct="1">
              <a:spcBef>
                <a:spcPct val="0"/>
              </a:spcBef>
              <a:buClrTx/>
              <a:buSzTx/>
              <a:buFontTx/>
              <a:buNone/>
            </a:pPr>
            <a:r>
              <a:rPr lang="es-PE" altLang="es-PE" sz="2400">
                <a:latin typeface="Arial" panose="020B0604020202020204" pitchFamily="34" charset="0"/>
              </a:rPr>
              <a:t>A. Cuando los pasivos corrientes de una entidad exceden los activos corrientes</a:t>
            </a:r>
          </a:p>
          <a:p>
            <a:pPr algn="just" eaLnBrk="1" hangingPunct="1">
              <a:spcBef>
                <a:spcPct val="0"/>
              </a:spcBef>
              <a:buClrTx/>
              <a:buSzTx/>
              <a:buFontTx/>
              <a:buNone/>
            </a:pPr>
            <a:r>
              <a:rPr lang="es-PE" altLang="es-PE" sz="2400">
                <a:solidFill>
                  <a:srgbClr val="92D050"/>
                </a:solidFill>
                <a:latin typeface="Arial" panose="020B0604020202020204" pitchFamily="34" charset="0"/>
              </a:rPr>
              <a:t>B. La capacidad de una entidad de continuar en operación en el futuro previsible</a:t>
            </a:r>
          </a:p>
          <a:p>
            <a:pPr algn="just" eaLnBrk="1" hangingPunct="1">
              <a:spcBef>
                <a:spcPct val="0"/>
              </a:spcBef>
              <a:buClrTx/>
              <a:buSzTx/>
              <a:buFontTx/>
              <a:buNone/>
            </a:pPr>
            <a:r>
              <a:rPr lang="es-PE" altLang="es-PE" sz="2400">
                <a:latin typeface="Arial" panose="020B0604020202020204" pitchFamily="34" charset="0"/>
              </a:rPr>
              <a:t>C. El potencial de contribuir al flujo de efectivo y equivalentes de efectivo de la entidad</a:t>
            </a:r>
          </a:p>
          <a:p>
            <a:pPr algn="just" eaLnBrk="1" hangingPunct="1">
              <a:spcBef>
                <a:spcPct val="0"/>
              </a:spcBef>
              <a:buClrTx/>
              <a:buSzTx/>
              <a:buFontTx/>
              <a:buNone/>
            </a:pPr>
            <a:r>
              <a:rPr lang="es-PE" altLang="es-PE" sz="2400">
                <a:latin typeface="Arial" panose="020B0604020202020204" pitchFamily="34" charset="0"/>
              </a:rPr>
              <a:t>D. Los gastos de una entidad exceden sus ingresos</a:t>
            </a:r>
          </a:p>
        </p:txBody>
      </p:sp>
      <p:sp>
        <p:nvSpPr>
          <p:cNvPr id="6" name="5 Redondear rectángulo de esquina diagonal"/>
          <p:cNvSpPr/>
          <p:nvPr/>
        </p:nvSpPr>
        <p:spPr bwMode="auto">
          <a:xfrm>
            <a:off x="1866550" y="116632"/>
            <a:ext cx="5544616" cy="792088"/>
          </a:xfrm>
          <a:prstGeom prst="round2DiagRect">
            <a:avLst>
              <a:gd name="adj1" fmla="val 0"/>
              <a:gd name="adj2" fmla="val 0"/>
            </a:avLst>
          </a:prstGeom>
          <a:no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a:lstStyle/>
          <a:p>
            <a:pPr algn="ctr" eaLnBrk="1" hangingPunct="1">
              <a:defRPr/>
            </a:pPr>
            <a:r>
              <a:rPr lang="es-ES_tradnl" sz="5000" dirty="0">
                <a:solidFill>
                  <a:srgbClr val="C00000"/>
                </a:solidFill>
                <a:effectLst>
                  <a:outerShdw blurRad="38100" dist="38100" dir="2700000" algn="tl">
                    <a:srgbClr val="000000">
                      <a:alpha val="43137"/>
                    </a:srgbClr>
                  </a:outerShdw>
                </a:effectLst>
                <a:latin typeface="+mn-lt"/>
              </a:rPr>
              <a:t>Respuesta</a:t>
            </a:r>
            <a:endParaRPr lang="es-PE" sz="5000" dirty="0">
              <a:solidFill>
                <a:srgbClr val="C00000"/>
              </a:solidFill>
              <a:effectLst>
                <a:outerShdw blurRad="38100" dist="38100" dir="2700000" algn="tl">
                  <a:srgbClr val="000000">
                    <a:alpha val="43137"/>
                  </a:srgbClr>
                </a:outerShdw>
              </a:effectLst>
              <a:latin typeface="+mn-lt"/>
            </a:endParaRPr>
          </a:p>
        </p:txBody>
      </p:sp>
      <p:sp>
        <p:nvSpPr>
          <p:cNvPr id="2" name="Marcador de pie de página 1"/>
          <p:cNvSpPr>
            <a:spLocks noGrp="1"/>
          </p:cNvSpPr>
          <p:nvPr>
            <p:ph type="ftr" sz="quarter" idx="10"/>
          </p:nvPr>
        </p:nvSpPr>
        <p:spPr/>
        <p:txBody>
          <a:bodyPr/>
          <a:lstStyle/>
          <a:p>
            <a:pPr>
              <a:defRPr/>
            </a:pPr>
            <a:r>
              <a:rPr lang="es-ES"/>
              <a:t>Armando Villacorta Cavero</a:t>
            </a:r>
            <a:endParaRPr lang="es-E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3 Marcador de número de diapositiva"/>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a:spcBef>
                <a:spcPct val="0"/>
              </a:spcBef>
              <a:buClrTx/>
              <a:buSzTx/>
              <a:buFontTx/>
              <a:buNone/>
            </a:pPr>
            <a:fld id="{B771F5C3-B33B-4FDE-AAE3-6EBB06E9D050}" type="slidenum">
              <a:rPr lang="es-ES" altLang="es-PE" sz="1400" smtClean="0">
                <a:solidFill>
                  <a:schemeClr val="tx2"/>
                </a:solidFill>
              </a:rPr>
              <a:pPr>
                <a:spcBef>
                  <a:spcPct val="0"/>
                </a:spcBef>
                <a:buClrTx/>
                <a:buSzTx/>
                <a:buFontTx/>
                <a:buNone/>
              </a:pPr>
              <a:t>49</a:t>
            </a:fld>
            <a:endParaRPr lang="es-ES" altLang="es-PE" sz="1400" smtClean="0">
              <a:solidFill>
                <a:schemeClr val="tx2"/>
              </a:solidFill>
            </a:endParaRPr>
          </a:p>
        </p:txBody>
      </p:sp>
      <p:pic>
        <p:nvPicPr>
          <p:cNvPr id="7475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643063"/>
            <a:ext cx="5905500" cy="407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2"/>
          <p:cNvSpPr txBox="1">
            <a:spLocks noChangeArrowheads="1"/>
          </p:cNvSpPr>
          <p:nvPr/>
        </p:nvSpPr>
        <p:spPr bwMode="auto">
          <a:xfrm>
            <a:off x="500063" y="142875"/>
            <a:ext cx="8178800" cy="882650"/>
          </a:xfrm>
          <a:prstGeom prst="rect">
            <a:avLst/>
          </a:prstGeom>
          <a:noFill/>
          <a:ln w="9525">
            <a:noFill/>
            <a:miter lim="800000"/>
            <a:headEnd/>
            <a:tailEnd/>
          </a:ln>
        </p:spPr>
        <p:txBody>
          <a:bodyPr/>
          <a:lstStyle/>
          <a:p>
            <a:pPr marL="273050" indent="-273050" algn="ctr" eaLnBrk="1" hangingPunct="1">
              <a:spcBef>
                <a:spcPts val="600"/>
              </a:spcBef>
              <a:buClr>
                <a:schemeClr val="accent1"/>
              </a:buClr>
              <a:buSzPct val="76000"/>
              <a:defRPr/>
            </a:pPr>
            <a:r>
              <a:rPr lang="es-CR" sz="3600" dirty="0">
                <a:latin typeface="+mn-lt"/>
                <a:cs typeface="Times New Roman" pitchFamily="18" charset="0"/>
              </a:rPr>
              <a:t>Sección de Preguntas y Respuestas</a:t>
            </a:r>
            <a:r>
              <a:rPr lang="es-CR" sz="3600" dirty="0">
                <a:solidFill>
                  <a:srgbClr val="002680"/>
                </a:solidFill>
                <a:latin typeface="+mn-lt"/>
                <a:cs typeface="Times New Roman" pitchFamily="18" charset="0"/>
              </a:rPr>
              <a:t> </a:t>
            </a:r>
            <a:endParaRPr lang="en-US" sz="3600" dirty="0">
              <a:latin typeface="+mn-lt"/>
              <a:cs typeface="Times New Roman" pitchFamily="18" charset="0"/>
            </a:endParaRPr>
          </a:p>
        </p:txBody>
      </p:sp>
      <p:sp>
        <p:nvSpPr>
          <p:cNvPr id="13" name="4 Marcador de pie de página"/>
          <p:cNvSpPr>
            <a:spLocks noGrp="1"/>
          </p:cNvSpPr>
          <p:nvPr>
            <p:ph type="ftr" sz="quarter" idx="11"/>
          </p:nvPr>
        </p:nvSpPr>
        <p:spPr bwMode="auto">
          <a:xfrm>
            <a:off x="2898775" y="6356350"/>
            <a:ext cx="3505200" cy="365125"/>
          </a:xfrm>
          <a:ln>
            <a:miter lim="800000"/>
            <a:headEnd/>
            <a:tailEnd/>
          </a:ln>
        </p:spPr>
        <p:txBody>
          <a:bodyPr wrap="square" lIns="91440" tIns="45720" rIns="91440" bIns="45720" numCol="1" anchor="t" anchorCtr="0" compatLnSpc="1">
            <a:prstTxWarp prst="textNoShape">
              <a:avLst/>
            </a:prstTxWarp>
          </a:bodyPr>
          <a:lstStyle/>
          <a:p>
            <a:pPr algn="ctr" fontAlgn="base">
              <a:spcBef>
                <a:spcPct val="0"/>
              </a:spcBef>
              <a:spcAft>
                <a:spcPct val="0"/>
              </a:spcAft>
              <a:defRPr/>
            </a:pPr>
            <a:r>
              <a:rPr lang="es-PE"/>
              <a:t>Armando Villacorta Cavero</a:t>
            </a:r>
            <a:endParaRPr lang="es-E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38 Rectángulo"/>
          <p:cNvSpPr>
            <a:spLocks noGrp="1" noChangeArrowheads="1"/>
          </p:cNvSpPr>
          <p:nvPr>
            <p:ph type="title"/>
          </p:nvPr>
        </p:nvSpPr>
        <p:spPr>
          <a:xfrm>
            <a:off x="214313" y="98425"/>
            <a:ext cx="8229600" cy="830263"/>
          </a:xfrm>
          <a:noFill/>
        </p:spPr>
        <p:txBody>
          <a:bodyPr>
            <a:spAutoFit/>
          </a:bodyPr>
          <a:lstStyle/>
          <a:p>
            <a:r>
              <a:rPr lang="es-PE" altLang="es-PE" sz="2400" b="1" smtClean="0"/>
              <a:t>Visión Contable en un entorno Local: </a:t>
            </a:r>
            <a:br>
              <a:rPr lang="es-PE" altLang="es-PE" sz="2400" b="1" smtClean="0"/>
            </a:br>
            <a:r>
              <a:rPr lang="es-PE" altLang="es-PE" sz="2400" b="1" smtClean="0"/>
              <a:t>Angeles y Demonios</a:t>
            </a:r>
          </a:p>
        </p:txBody>
      </p:sp>
      <p:pic>
        <p:nvPicPr>
          <p:cNvPr id="21507" name="Picture 3" descr="j01390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571500"/>
            <a:ext cx="2917825"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2" descr="http://imagenes.sebuscaimagenes.com/img/graficos/imagenes/c/coro_de_angeles-12265.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71563" y="1187450"/>
            <a:ext cx="3357562"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descr="j03993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9250" y="3571875"/>
            <a:ext cx="3081338"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descr="j03998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8513" y="3708400"/>
            <a:ext cx="3902075"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4 Marcador de pie de página"/>
          <p:cNvSpPr>
            <a:spLocks noGrp="1"/>
          </p:cNvSpPr>
          <p:nvPr>
            <p:ph type="ftr" sz="quarter" idx="10"/>
          </p:nvPr>
        </p:nvSpPr>
        <p:spPr bwMode="auto">
          <a:ln>
            <a:miter lim="800000"/>
            <a:headEnd/>
            <a:tailEnd/>
          </a:ln>
        </p:spPr>
        <p:txBody>
          <a:bodyPr wrap="square" lIns="91440" tIns="45720" rIns="91440" bIns="45720" numCol="1" anchor="t" anchorCtr="0" compatLnSpc="1">
            <a:prstTxWarp prst="textNoShape">
              <a:avLst/>
            </a:prstTxWarp>
          </a:bodyPr>
          <a:lstStyle/>
          <a:p>
            <a:pPr algn="ctr" fontAlgn="base">
              <a:spcBef>
                <a:spcPct val="0"/>
              </a:spcBef>
              <a:spcAft>
                <a:spcPct val="0"/>
              </a:spcAft>
              <a:defRPr/>
            </a:pPr>
            <a:r>
              <a:rPr lang="es-PE"/>
              <a:t>Armando Villacorta Cavero</a:t>
            </a:r>
            <a:endParaRPr lang="es-ES"/>
          </a:p>
        </p:txBody>
      </p:sp>
      <p:sp>
        <p:nvSpPr>
          <p:cNvPr id="21512" name="5 Marcador de número de diapositiva"/>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a:spcBef>
                <a:spcPct val="0"/>
              </a:spcBef>
              <a:buClrTx/>
              <a:buSzTx/>
              <a:buFontTx/>
              <a:buNone/>
            </a:pPr>
            <a:r>
              <a:rPr lang="es-ES" altLang="es-PE" sz="1400" smtClean="0">
                <a:solidFill>
                  <a:schemeClr val="tx2"/>
                </a:solidFill>
              </a:rPr>
              <a:t>5</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ie de página 2"/>
          <p:cNvSpPr>
            <a:spLocks noGrp="1"/>
          </p:cNvSpPr>
          <p:nvPr>
            <p:ph type="ftr" sz="quarter" idx="10"/>
          </p:nvPr>
        </p:nvSpPr>
        <p:spPr/>
        <p:txBody>
          <a:bodyPr/>
          <a:lstStyle/>
          <a:p>
            <a:pPr>
              <a:defRPr/>
            </a:pPr>
            <a:r>
              <a:rPr lang="es-ES"/>
              <a:t>Armando Villacorta Cavero</a:t>
            </a:r>
            <a:endParaRPr lang="es-ES"/>
          </a:p>
        </p:txBody>
      </p:sp>
      <p:sp>
        <p:nvSpPr>
          <p:cNvPr id="76803" name="Marcador de número de diapositiva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33EE0E3-F2B7-477F-BFE0-4174F81E10C0}" type="slidenum">
              <a:rPr lang="es-ES" altLang="es-PE" smtClean="0">
                <a:solidFill>
                  <a:schemeClr val="tx2"/>
                </a:solidFill>
                <a:latin typeface="Gill Sans MT" panose="020B0502020104020203" pitchFamily="34" charset="0"/>
              </a:rPr>
              <a:pPr/>
              <a:t>50</a:t>
            </a:fld>
            <a:endParaRPr lang="es-ES" altLang="es-PE" smtClean="0">
              <a:solidFill>
                <a:schemeClr val="tx2"/>
              </a:solidFill>
              <a:latin typeface="Gill Sans MT" panose="020B0502020104020203" pitchFamily="34" charset="0"/>
            </a:endParaRPr>
          </a:p>
        </p:txBody>
      </p:sp>
      <p:pic>
        <p:nvPicPr>
          <p:cNvPr id="76804" name="Imagen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260350"/>
            <a:ext cx="8713788" cy="646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395288" y="260350"/>
            <a:ext cx="842486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algn="ctr" eaLnBrk="1" hangingPunct="1">
              <a:spcBef>
                <a:spcPct val="50000"/>
              </a:spcBef>
              <a:buClrTx/>
              <a:buSzTx/>
              <a:buFontTx/>
              <a:buNone/>
            </a:pPr>
            <a:r>
              <a:rPr lang="es-MX" altLang="es-PE" sz="3200">
                <a:latin typeface="Arial" panose="020B0604020202020204" pitchFamily="34" charset="0"/>
              </a:rPr>
              <a:t>ACTIVIDADES DE NEGOCIOS Y LAS NIIF</a:t>
            </a:r>
            <a:endParaRPr lang="et-EE" altLang="es-PE" sz="3200">
              <a:latin typeface="Arial" panose="020B0604020202020204" pitchFamily="34" charset="0"/>
            </a:endParaRPr>
          </a:p>
        </p:txBody>
      </p:sp>
      <p:sp>
        <p:nvSpPr>
          <p:cNvPr id="22531" name="Rectangle 3"/>
          <p:cNvSpPr>
            <a:spLocks noChangeArrowheads="1"/>
          </p:cNvSpPr>
          <p:nvPr/>
        </p:nvSpPr>
        <p:spPr bwMode="auto">
          <a:xfrm>
            <a:off x="715963" y="1074738"/>
            <a:ext cx="7894637" cy="502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lstStyle>
            <a:lvl1pPr marL="342900" indent="-342900">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algn="just" eaLnBrk="1" hangingPunct="1">
              <a:spcBef>
                <a:spcPct val="20000"/>
              </a:spcBef>
              <a:buClr>
                <a:schemeClr val="hlink"/>
              </a:buClr>
              <a:buSzTx/>
              <a:buFont typeface="Wingdings" panose="05000000000000000000" pitchFamily="2" charset="2"/>
              <a:buChar char="v"/>
            </a:pPr>
            <a:endParaRPr lang="es-ES" altLang="es-PE" sz="1800" b="1">
              <a:latin typeface="Arial" panose="020B0604020202020204" pitchFamily="34" charset="0"/>
            </a:endParaRPr>
          </a:p>
        </p:txBody>
      </p:sp>
      <p:sp>
        <p:nvSpPr>
          <p:cNvPr id="22532" name="Oval 4"/>
          <p:cNvSpPr>
            <a:spLocks noChangeArrowheads="1"/>
          </p:cNvSpPr>
          <p:nvPr/>
        </p:nvSpPr>
        <p:spPr bwMode="auto">
          <a:xfrm>
            <a:off x="720725" y="3446463"/>
            <a:ext cx="2114550" cy="1998662"/>
          </a:xfrm>
          <a:prstGeom prst="ellipse">
            <a:avLst/>
          </a:prstGeom>
          <a:solidFill>
            <a:srgbClr val="FF66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36" tIns="45718" rIns="91436" bIns="45718" anchor="ct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eaLnBrk="1" hangingPunct="1">
              <a:spcBef>
                <a:spcPct val="0"/>
              </a:spcBef>
              <a:buClrTx/>
              <a:buSzTx/>
              <a:buFontTx/>
              <a:buNone/>
            </a:pPr>
            <a:r>
              <a:rPr lang="es-MX" altLang="es-PE" sz="1600" b="1">
                <a:latin typeface="Lucida Sans Unicode" panose="020B0602030504020204" pitchFamily="34" charset="0"/>
              </a:rPr>
              <a:t>Inversión</a:t>
            </a:r>
            <a:endParaRPr lang="es-ES" altLang="es-PE" sz="1600" b="1">
              <a:latin typeface="Lucida Sans Unicode" panose="020B0602030504020204" pitchFamily="34" charset="0"/>
            </a:endParaRPr>
          </a:p>
        </p:txBody>
      </p:sp>
      <p:sp>
        <p:nvSpPr>
          <p:cNvPr id="22533" name="Oval 5"/>
          <p:cNvSpPr>
            <a:spLocks noChangeArrowheads="1"/>
          </p:cNvSpPr>
          <p:nvPr/>
        </p:nvSpPr>
        <p:spPr bwMode="auto">
          <a:xfrm>
            <a:off x="2176463" y="3573463"/>
            <a:ext cx="1928812" cy="1871662"/>
          </a:xfrm>
          <a:prstGeom prst="ellipse">
            <a:avLst/>
          </a:prstGeom>
          <a:solidFill>
            <a:srgbClr val="99CC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36" tIns="45718" rIns="91436" bIns="45718" anchor="ct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algn="ctr" eaLnBrk="1" hangingPunct="1">
              <a:spcBef>
                <a:spcPct val="0"/>
              </a:spcBef>
              <a:buClrTx/>
              <a:buSzTx/>
              <a:buFontTx/>
              <a:buNone/>
            </a:pPr>
            <a:r>
              <a:rPr lang="es-MX" altLang="es-PE" sz="1600" b="1">
                <a:latin typeface="Lucida Sans Unicode" panose="020B0602030504020204" pitchFamily="34" charset="0"/>
              </a:rPr>
              <a:t>Operación</a:t>
            </a:r>
            <a:endParaRPr lang="es-ES" altLang="es-PE" sz="1600" b="1">
              <a:latin typeface="Lucida Sans Unicode" panose="020B0602030504020204" pitchFamily="34" charset="0"/>
            </a:endParaRPr>
          </a:p>
        </p:txBody>
      </p:sp>
      <p:sp>
        <p:nvSpPr>
          <p:cNvPr id="22534" name="Oval 6"/>
          <p:cNvSpPr>
            <a:spLocks noChangeArrowheads="1"/>
          </p:cNvSpPr>
          <p:nvPr/>
        </p:nvSpPr>
        <p:spPr bwMode="auto">
          <a:xfrm>
            <a:off x="1112838" y="2143125"/>
            <a:ext cx="2382837" cy="2051050"/>
          </a:xfrm>
          <a:prstGeom prst="ellipse">
            <a:avLst/>
          </a:prstGeom>
          <a:solidFill>
            <a:srgbClr val="33CCCC">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36" tIns="45718" rIns="91436" bIns="45718" anchor="ct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algn="ctr" eaLnBrk="1" hangingPunct="1">
              <a:spcBef>
                <a:spcPct val="0"/>
              </a:spcBef>
              <a:buClrTx/>
              <a:buSzTx/>
              <a:buFontTx/>
              <a:buNone/>
            </a:pPr>
            <a:r>
              <a:rPr lang="es-MX" altLang="es-PE" sz="1600" b="1">
                <a:latin typeface="Lucida Sans Unicode" panose="020B0602030504020204" pitchFamily="34" charset="0"/>
              </a:rPr>
              <a:t>Financiamiento</a:t>
            </a:r>
            <a:endParaRPr lang="es-ES" altLang="es-PE" sz="1600" b="1">
              <a:latin typeface="Lucida Sans Unicode" panose="020B0602030504020204" pitchFamily="34" charset="0"/>
            </a:endParaRPr>
          </a:p>
        </p:txBody>
      </p:sp>
      <p:sp>
        <p:nvSpPr>
          <p:cNvPr id="22535" name="Text Box 7"/>
          <p:cNvSpPr txBox="1">
            <a:spLocks noChangeArrowheads="1"/>
          </p:cNvSpPr>
          <p:nvPr/>
        </p:nvSpPr>
        <p:spPr bwMode="auto">
          <a:xfrm>
            <a:off x="1812925" y="1557338"/>
            <a:ext cx="18811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eaLnBrk="1" hangingPunct="1">
              <a:spcBef>
                <a:spcPct val="0"/>
              </a:spcBef>
              <a:buClrTx/>
              <a:buSzTx/>
              <a:buFontTx/>
              <a:buNone/>
            </a:pPr>
            <a:r>
              <a:rPr lang="es-MX" altLang="es-PE" sz="1800" u="sng">
                <a:latin typeface="Lucida Sans Unicode" panose="020B0602030504020204" pitchFamily="34" charset="0"/>
              </a:rPr>
              <a:t>VISIÓN GLOBAL</a:t>
            </a:r>
            <a:endParaRPr lang="es-ES" altLang="es-PE" sz="1800" u="sng">
              <a:latin typeface="Lucida Sans Unicode" panose="020B0602030504020204" pitchFamily="34" charset="0"/>
            </a:endParaRPr>
          </a:p>
        </p:txBody>
      </p:sp>
      <p:sp>
        <p:nvSpPr>
          <p:cNvPr id="22536" name="AutoShape 8"/>
          <p:cNvSpPr>
            <a:spLocks noChangeArrowheads="1"/>
          </p:cNvSpPr>
          <p:nvPr/>
        </p:nvSpPr>
        <p:spPr bwMode="auto">
          <a:xfrm>
            <a:off x="4105275" y="3840163"/>
            <a:ext cx="704850" cy="801687"/>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CC00"/>
          </a:solidFill>
          <a:ln w="9525">
            <a:round/>
            <a:headEnd/>
            <a:tailEnd/>
          </a:ln>
          <a:scene3d>
            <a:camera prst="legacyPerspectiveBottom"/>
            <a:lightRig rig="legacyFlat3" dir="t"/>
          </a:scene3d>
          <a:sp3d extrusionH="887400" prstMaterial="legacyMatte">
            <a:bevelT w="13500" h="13500" prst="angle"/>
            <a:bevelB w="13500" h="13500" prst="angle"/>
            <a:extrusionClr>
              <a:srgbClr val="FFCC00"/>
            </a:extrusionClr>
            <a:contourClr>
              <a:srgbClr val="FFCC00"/>
            </a:contourClr>
          </a:sp3d>
        </p:spPr>
        <p:txBody>
          <a:bodyPr wrap="none" anchor="ctr">
            <a:flatTx/>
          </a:bodyPr>
          <a:lstStyle/>
          <a:p>
            <a:endParaRPr lang="es-PE"/>
          </a:p>
        </p:txBody>
      </p:sp>
      <p:sp>
        <p:nvSpPr>
          <p:cNvPr id="22537" name="AutoShape 9"/>
          <p:cNvSpPr>
            <a:spLocks noChangeArrowheads="1"/>
          </p:cNvSpPr>
          <p:nvPr/>
        </p:nvSpPr>
        <p:spPr bwMode="auto">
          <a:xfrm>
            <a:off x="4840288" y="1916113"/>
            <a:ext cx="1900237" cy="774700"/>
          </a:xfrm>
          <a:prstGeom prst="foldedCorner">
            <a:avLst>
              <a:gd name="adj" fmla="val 32019"/>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36" tIns="45718" rIns="91436" bIns="45718" anchor="ct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algn="ctr" eaLnBrk="1" hangingPunct="1">
              <a:spcBef>
                <a:spcPct val="0"/>
              </a:spcBef>
              <a:buClrTx/>
              <a:buSzTx/>
              <a:buFontTx/>
              <a:buNone/>
            </a:pPr>
            <a:r>
              <a:rPr lang="es-MX" altLang="es-PE" sz="2000">
                <a:latin typeface="Arial" panose="020B0604020202020204" pitchFamily="34" charset="0"/>
                <a:cs typeface="Arial" panose="020B0604020202020204" pitchFamily="34" charset="0"/>
              </a:rPr>
              <a:t>Estado de</a:t>
            </a:r>
          </a:p>
          <a:p>
            <a:pPr algn="ctr" eaLnBrk="1" hangingPunct="1">
              <a:spcBef>
                <a:spcPct val="0"/>
              </a:spcBef>
              <a:buClrTx/>
              <a:buSzTx/>
              <a:buFontTx/>
              <a:buNone/>
            </a:pPr>
            <a:r>
              <a:rPr lang="es-MX" altLang="es-PE" sz="2000">
                <a:latin typeface="Arial" panose="020B0604020202020204" pitchFamily="34" charset="0"/>
                <a:cs typeface="Arial" panose="020B0604020202020204" pitchFamily="34" charset="0"/>
              </a:rPr>
              <a:t>Resultados</a:t>
            </a:r>
            <a:endParaRPr lang="es-ES" altLang="es-PE" sz="2000">
              <a:latin typeface="Arial" panose="020B0604020202020204" pitchFamily="34" charset="0"/>
              <a:cs typeface="Arial" panose="020B0604020202020204" pitchFamily="34" charset="0"/>
            </a:endParaRPr>
          </a:p>
        </p:txBody>
      </p:sp>
      <p:sp>
        <p:nvSpPr>
          <p:cNvPr id="22538" name="AutoShape 9"/>
          <p:cNvSpPr>
            <a:spLocks noChangeArrowheads="1"/>
          </p:cNvSpPr>
          <p:nvPr/>
        </p:nvSpPr>
        <p:spPr bwMode="auto">
          <a:xfrm>
            <a:off x="5059363" y="2708275"/>
            <a:ext cx="2219325" cy="1084263"/>
          </a:xfrm>
          <a:prstGeom prst="foldedCorner">
            <a:avLst>
              <a:gd name="adj" fmla="val 32019"/>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36" tIns="45718" rIns="91436" bIns="45718" anchor="ct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algn="ctr" eaLnBrk="1" hangingPunct="1">
              <a:spcBef>
                <a:spcPct val="0"/>
              </a:spcBef>
              <a:buClrTx/>
              <a:buSzTx/>
              <a:buFontTx/>
              <a:buNone/>
            </a:pPr>
            <a:endParaRPr lang="es-MX" altLang="es-PE" sz="2000">
              <a:latin typeface="Arial" panose="020B0604020202020204" pitchFamily="34" charset="0"/>
              <a:cs typeface="Arial" panose="020B0604020202020204" pitchFamily="34" charset="0"/>
            </a:endParaRPr>
          </a:p>
          <a:p>
            <a:pPr algn="ctr" eaLnBrk="1" hangingPunct="1">
              <a:spcBef>
                <a:spcPct val="0"/>
              </a:spcBef>
              <a:buClrTx/>
              <a:buSzTx/>
              <a:buFontTx/>
              <a:buNone/>
            </a:pPr>
            <a:r>
              <a:rPr lang="es-MX" altLang="es-PE" sz="2000">
                <a:latin typeface="Arial" panose="020B0604020202020204" pitchFamily="34" charset="0"/>
                <a:cs typeface="Arial" panose="020B0604020202020204" pitchFamily="34" charset="0"/>
              </a:rPr>
              <a:t>Estado de</a:t>
            </a:r>
          </a:p>
          <a:p>
            <a:pPr algn="ctr" eaLnBrk="1" hangingPunct="1">
              <a:spcBef>
                <a:spcPct val="0"/>
              </a:spcBef>
              <a:buClrTx/>
              <a:buSzTx/>
              <a:buFontTx/>
              <a:buNone/>
            </a:pPr>
            <a:r>
              <a:rPr lang="es-MX" altLang="es-PE" sz="2000">
                <a:latin typeface="Arial" panose="020B0604020202020204" pitchFamily="34" charset="0"/>
                <a:cs typeface="Arial" panose="020B0604020202020204" pitchFamily="34" charset="0"/>
              </a:rPr>
              <a:t>Situación </a:t>
            </a:r>
          </a:p>
          <a:p>
            <a:pPr algn="ctr" eaLnBrk="1" hangingPunct="1">
              <a:spcBef>
                <a:spcPct val="0"/>
              </a:spcBef>
              <a:buClrTx/>
              <a:buSzTx/>
              <a:buFontTx/>
              <a:buNone/>
            </a:pPr>
            <a:r>
              <a:rPr lang="es-MX" altLang="es-PE" sz="2000">
                <a:latin typeface="Arial" panose="020B0604020202020204" pitchFamily="34" charset="0"/>
                <a:cs typeface="Arial" panose="020B0604020202020204" pitchFamily="34" charset="0"/>
              </a:rPr>
              <a:t>Financiera</a:t>
            </a:r>
            <a:endParaRPr lang="es-ES" altLang="es-PE" sz="2000">
              <a:latin typeface="Arial" panose="020B0604020202020204" pitchFamily="34" charset="0"/>
              <a:cs typeface="Arial" panose="020B0604020202020204" pitchFamily="34" charset="0"/>
            </a:endParaRPr>
          </a:p>
        </p:txBody>
      </p:sp>
      <p:sp>
        <p:nvSpPr>
          <p:cNvPr id="22539" name="AutoShape 9"/>
          <p:cNvSpPr>
            <a:spLocks noChangeArrowheads="1"/>
          </p:cNvSpPr>
          <p:nvPr/>
        </p:nvSpPr>
        <p:spPr bwMode="auto">
          <a:xfrm>
            <a:off x="5486400" y="3806825"/>
            <a:ext cx="1900238" cy="774700"/>
          </a:xfrm>
          <a:prstGeom prst="foldedCorner">
            <a:avLst>
              <a:gd name="adj" fmla="val 32019"/>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36" tIns="45718" rIns="91436" bIns="45718" anchor="ct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algn="ctr" eaLnBrk="1" hangingPunct="1">
              <a:spcBef>
                <a:spcPct val="0"/>
              </a:spcBef>
              <a:buClrTx/>
              <a:buSzTx/>
              <a:buFontTx/>
              <a:buNone/>
            </a:pPr>
            <a:r>
              <a:rPr lang="es-MX" altLang="es-PE" sz="2000">
                <a:latin typeface="Arial" panose="020B0604020202020204" pitchFamily="34" charset="0"/>
                <a:cs typeface="Arial" panose="020B0604020202020204" pitchFamily="34" charset="0"/>
              </a:rPr>
              <a:t>Estado de</a:t>
            </a:r>
          </a:p>
          <a:p>
            <a:pPr algn="ctr" eaLnBrk="1" hangingPunct="1">
              <a:spcBef>
                <a:spcPct val="0"/>
              </a:spcBef>
              <a:buClrTx/>
              <a:buSzTx/>
              <a:buFontTx/>
              <a:buNone/>
            </a:pPr>
            <a:r>
              <a:rPr lang="es-MX" altLang="es-PE" sz="2000">
                <a:latin typeface="Arial" panose="020B0604020202020204" pitchFamily="34" charset="0"/>
                <a:cs typeface="Arial" panose="020B0604020202020204" pitchFamily="34" charset="0"/>
              </a:rPr>
              <a:t>Flujo de Efectivo</a:t>
            </a:r>
            <a:endParaRPr lang="es-ES" altLang="es-PE" sz="2000">
              <a:latin typeface="Arial" panose="020B0604020202020204" pitchFamily="34" charset="0"/>
              <a:cs typeface="Arial" panose="020B0604020202020204" pitchFamily="34" charset="0"/>
            </a:endParaRPr>
          </a:p>
        </p:txBody>
      </p:sp>
      <p:sp>
        <p:nvSpPr>
          <p:cNvPr id="22540" name="AutoShape 9"/>
          <p:cNvSpPr>
            <a:spLocks noChangeArrowheads="1"/>
          </p:cNvSpPr>
          <p:nvPr/>
        </p:nvSpPr>
        <p:spPr bwMode="auto">
          <a:xfrm>
            <a:off x="5773738" y="4641850"/>
            <a:ext cx="2543175" cy="1166813"/>
          </a:xfrm>
          <a:prstGeom prst="foldedCorner">
            <a:avLst>
              <a:gd name="adj" fmla="val 32019"/>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36" tIns="45718" rIns="91436" bIns="45718" anchor="ct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algn="ctr" eaLnBrk="1" hangingPunct="1">
              <a:spcBef>
                <a:spcPct val="0"/>
              </a:spcBef>
              <a:buClrTx/>
              <a:buSzTx/>
              <a:buFontTx/>
              <a:buNone/>
            </a:pPr>
            <a:endParaRPr lang="es-MX" altLang="es-PE" sz="2000">
              <a:latin typeface="Arial" panose="020B0604020202020204" pitchFamily="34" charset="0"/>
              <a:cs typeface="Arial" panose="020B0604020202020204" pitchFamily="34" charset="0"/>
            </a:endParaRPr>
          </a:p>
          <a:p>
            <a:pPr algn="ctr" eaLnBrk="1" hangingPunct="1">
              <a:spcBef>
                <a:spcPct val="0"/>
              </a:spcBef>
              <a:buClrTx/>
              <a:buSzTx/>
              <a:buFontTx/>
              <a:buNone/>
            </a:pPr>
            <a:r>
              <a:rPr lang="es-MX" altLang="es-PE" sz="2000">
                <a:latin typeface="Arial" panose="020B0604020202020204" pitchFamily="34" charset="0"/>
                <a:cs typeface="Arial" panose="020B0604020202020204" pitchFamily="34" charset="0"/>
              </a:rPr>
              <a:t>Estado de</a:t>
            </a:r>
          </a:p>
          <a:p>
            <a:pPr algn="ctr" eaLnBrk="1" hangingPunct="1">
              <a:spcBef>
                <a:spcPct val="0"/>
              </a:spcBef>
              <a:buClrTx/>
              <a:buSzTx/>
              <a:buFontTx/>
              <a:buNone/>
            </a:pPr>
            <a:r>
              <a:rPr lang="es-MX" altLang="es-PE" sz="2000">
                <a:latin typeface="Arial" panose="020B0604020202020204" pitchFamily="34" charset="0"/>
                <a:cs typeface="Arial" panose="020B0604020202020204" pitchFamily="34" charset="0"/>
              </a:rPr>
              <a:t>Cambios en el </a:t>
            </a:r>
          </a:p>
          <a:p>
            <a:pPr algn="ctr" eaLnBrk="1" hangingPunct="1">
              <a:spcBef>
                <a:spcPct val="0"/>
              </a:spcBef>
              <a:buClrTx/>
              <a:buSzTx/>
              <a:buFontTx/>
              <a:buNone/>
            </a:pPr>
            <a:r>
              <a:rPr lang="es-MX" altLang="es-PE" sz="2000">
                <a:latin typeface="Arial" panose="020B0604020202020204" pitchFamily="34" charset="0"/>
                <a:cs typeface="Arial" panose="020B0604020202020204" pitchFamily="34" charset="0"/>
              </a:rPr>
              <a:t>Patrimonio </a:t>
            </a:r>
            <a:endParaRPr lang="es-ES" altLang="es-PE" sz="2000">
              <a:latin typeface="Arial" panose="020B0604020202020204" pitchFamily="34" charset="0"/>
              <a:cs typeface="Arial" panose="020B0604020202020204" pitchFamily="34" charset="0"/>
            </a:endParaRPr>
          </a:p>
        </p:txBody>
      </p:sp>
      <p:sp>
        <p:nvSpPr>
          <p:cNvPr id="13" name="4 Marcador de pie de página"/>
          <p:cNvSpPr>
            <a:spLocks noGrp="1"/>
          </p:cNvSpPr>
          <p:nvPr>
            <p:ph type="ftr" sz="quarter" idx="10"/>
          </p:nvPr>
        </p:nvSpPr>
        <p:spPr bwMode="auto">
          <a:ln>
            <a:miter lim="800000"/>
            <a:headEnd/>
            <a:tailEnd/>
          </a:ln>
        </p:spPr>
        <p:txBody>
          <a:bodyPr wrap="square" lIns="91440" tIns="45720" rIns="91440" bIns="45720" numCol="1" anchor="t" anchorCtr="0" compatLnSpc="1">
            <a:prstTxWarp prst="textNoShape">
              <a:avLst/>
            </a:prstTxWarp>
          </a:bodyPr>
          <a:lstStyle/>
          <a:p>
            <a:pPr algn="ctr" fontAlgn="base">
              <a:spcBef>
                <a:spcPct val="0"/>
              </a:spcBef>
              <a:spcAft>
                <a:spcPct val="0"/>
              </a:spcAft>
              <a:defRPr/>
            </a:pPr>
            <a:r>
              <a:rPr lang="es-PE" dirty="0"/>
              <a:t>Armando Villacorta Cavero</a:t>
            </a:r>
            <a:endParaRPr lang="es-ES" dirty="0"/>
          </a:p>
        </p:txBody>
      </p:sp>
      <p:sp>
        <p:nvSpPr>
          <p:cNvPr id="22542" name="5 Marcador de número de diapositiva"/>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a:spcBef>
                <a:spcPct val="0"/>
              </a:spcBef>
              <a:buClrTx/>
              <a:buSzTx/>
              <a:buFontTx/>
              <a:buNone/>
            </a:pPr>
            <a:r>
              <a:rPr lang="es-ES" altLang="es-PE" sz="1400" smtClean="0">
                <a:solidFill>
                  <a:schemeClr val="tx2"/>
                </a:solidFill>
              </a:rPr>
              <a:t>6</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3" name="4 Marcador de pie de página"/>
          <p:cNvSpPr>
            <a:spLocks noGrp="1"/>
          </p:cNvSpPr>
          <p:nvPr>
            <p:ph type="ftr" sz="quarter" idx="10"/>
          </p:nvPr>
        </p:nvSpPr>
        <p:spPr bwMode="auto">
          <a:ln>
            <a:miter lim="800000"/>
            <a:headEnd/>
            <a:tailEnd/>
          </a:ln>
        </p:spPr>
        <p:txBody>
          <a:bodyPr wrap="square" lIns="91440" tIns="45720" rIns="91440" bIns="45720" numCol="1" anchor="t" anchorCtr="0" compatLnSpc="1">
            <a:prstTxWarp prst="textNoShape">
              <a:avLst/>
            </a:prstTxWarp>
          </a:bodyPr>
          <a:lstStyle/>
          <a:p>
            <a:pPr algn="ctr" fontAlgn="base">
              <a:spcBef>
                <a:spcPct val="0"/>
              </a:spcBef>
              <a:spcAft>
                <a:spcPct val="0"/>
              </a:spcAft>
              <a:defRPr/>
            </a:pPr>
            <a:r>
              <a:rPr lang="es-PE"/>
              <a:t>Armando Villacorta Cavero</a:t>
            </a:r>
            <a:endParaRPr lang="es-ES"/>
          </a:p>
        </p:txBody>
      </p:sp>
      <p:sp>
        <p:nvSpPr>
          <p:cNvPr id="24579" name="5 Marcador de número de diapositiva"/>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a:spcBef>
                <a:spcPct val="0"/>
              </a:spcBef>
              <a:buClrTx/>
              <a:buSzTx/>
              <a:buFontTx/>
              <a:buNone/>
            </a:pPr>
            <a:fld id="{DD43E5C3-13FF-4762-AFDA-62E86B4AC0C0}" type="slidenum">
              <a:rPr lang="es-ES" altLang="es-PE" sz="1400" smtClean="0">
                <a:solidFill>
                  <a:schemeClr val="tx2"/>
                </a:solidFill>
              </a:rPr>
              <a:pPr>
                <a:spcBef>
                  <a:spcPct val="0"/>
                </a:spcBef>
                <a:buClrTx/>
                <a:buSzTx/>
                <a:buFontTx/>
                <a:buNone/>
              </a:pPr>
              <a:t>7</a:t>
            </a:fld>
            <a:endParaRPr lang="es-ES" altLang="es-PE" sz="1400" smtClean="0">
              <a:solidFill>
                <a:schemeClr val="tx2"/>
              </a:solidFill>
            </a:endParaRPr>
          </a:p>
        </p:txBody>
      </p:sp>
      <p:grpSp>
        <p:nvGrpSpPr>
          <p:cNvPr id="24580" name="Group 2"/>
          <p:cNvGrpSpPr>
            <a:grpSpLocks/>
          </p:cNvGrpSpPr>
          <p:nvPr/>
        </p:nvGrpSpPr>
        <p:grpSpPr bwMode="auto">
          <a:xfrm>
            <a:off x="3613150" y="1428750"/>
            <a:ext cx="4102100" cy="4059238"/>
            <a:chOff x="1478" y="684"/>
            <a:chExt cx="2584" cy="2557"/>
          </a:xfrm>
        </p:grpSpPr>
        <p:graphicFrame>
          <p:nvGraphicFramePr>
            <p:cNvPr id="24583" name="Object 2">
              <a:hlinkClick r:id="" action="ppaction://ole?verb=0"/>
            </p:cNvPr>
            <p:cNvGraphicFramePr>
              <a:graphicFrameLocks/>
            </p:cNvGraphicFramePr>
            <p:nvPr/>
          </p:nvGraphicFramePr>
          <p:xfrm>
            <a:off x="1488" y="684"/>
            <a:ext cx="2574" cy="2557"/>
          </p:xfrm>
          <a:graphic>
            <a:graphicData uri="http://schemas.openxmlformats.org/presentationml/2006/ole">
              <mc:AlternateContent xmlns:mc="http://schemas.openxmlformats.org/markup-compatibility/2006">
                <mc:Choice xmlns:v="urn:schemas-microsoft-com:vml" Requires="v">
                  <p:oleObj spid="_x0000_s24588" name="Clip" r:id="rId4" imgW="3314700" imgH="3292475" progId="MS_ClipArt_Gallery.2">
                    <p:embed/>
                  </p:oleObj>
                </mc:Choice>
                <mc:Fallback>
                  <p:oleObj name="Clip" r:id="rId4" imgW="3314700" imgH="3292475" progId="MS_ClipArt_Gallery.2">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8" y="684"/>
                          <a:ext cx="2574" cy="2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84" name="Rectangle 4"/>
            <p:cNvSpPr>
              <a:spLocks noChangeArrowheads="1"/>
            </p:cNvSpPr>
            <p:nvPr/>
          </p:nvSpPr>
          <p:spPr bwMode="auto">
            <a:xfrm>
              <a:off x="1478" y="1815"/>
              <a:ext cx="65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eaLnBrk="1" hangingPunct="1">
                <a:spcBef>
                  <a:spcPct val="0"/>
                </a:spcBef>
                <a:buClrTx/>
                <a:buSzTx/>
                <a:buFontTx/>
                <a:buNone/>
              </a:pPr>
              <a:r>
                <a:rPr lang="es-ES_tradnl" altLang="es-PE" sz="1800" b="1">
                  <a:solidFill>
                    <a:schemeClr val="bg1"/>
                  </a:solidFill>
                  <a:latin typeface="Arial" panose="020B0604020202020204" pitchFamily="34" charset="0"/>
                </a:rPr>
                <a:t>Ofrezco</a:t>
              </a:r>
            </a:p>
          </p:txBody>
        </p:sp>
        <p:sp>
          <p:nvSpPr>
            <p:cNvPr id="24585" name="Rectangle 5"/>
            <p:cNvSpPr>
              <a:spLocks noChangeArrowheads="1"/>
            </p:cNvSpPr>
            <p:nvPr/>
          </p:nvSpPr>
          <p:spPr bwMode="auto">
            <a:xfrm>
              <a:off x="2487" y="903"/>
              <a:ext cx="700"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eaLnBrk="1" hangingPunct="1">
                <a:spcBef>
                  <a:spcPct val="0"/>
                </a:spcBef>
                <a:buClrTx/>
                <a:buSzTx/>
                <a:buFontTx/>
                <a:buNone/>
              </a:pPr>
              <a:r>
                <a:rPr lang="es-ES_tradnl" altLang="es-PE" sz="1800" b="1">
                  <a:latin typeface="Arial" panose="020B0604020202020204" pitchFamily="34" charset="0"/>
                </a:rPr>
                <a:t>Vendo</a:t>
              </a:r>
            </a:p>
          </p:txBody>
        </p:sp>
        <p:sp>
          <p:nvSpPr>
            <p:cNvPr id="24586" name="Rectangle 6"/>
            <p:cNvSpPr>
              <a:spLocks noChangeArrowheads="1"/>
            </p:cNvSpPr>
            <p:nvPr/>
          </p:nvSpPr>
          <p:spPr bwMode="auto">
            <a:xfrm>
              <a:off x="3312" y="1711"/>
              <a:ext cx="721"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eaLnBrk="1" hangingPunct="1">
                <a:spcBef>
                  <a:spcPct val="0"/>
                </a:spcBef>
                <a:buClrTx/>
                <a:buSzTx/>
                <a:buFontTx/>
                <a:buNone/>
              </a:pPr>
              <a:r>
                <a:rPr lang="es-ES_tradnl" altLang="es-PE" sz="1800" b="1">
                  <a:latin typeface="Arial" panose="020B0604020202020204" pitchFamily="34" charset="0"/>
                </a:rPr>
                <a:t>Entrego </a:t>
              </a:r>
            </a:p>
            <a:p>
              <a:pPr eaLnBrk="1" hangingPunct="1">
                <a:spcBef>
                  <a:spcPct val="0"/>
                </a:spcBef>
                <a:buClrTx/>
                <a:buSzTx/>
                <a:buFontTx/>
                <a:buNone/>
              </a:pPr>
              <a:r>
                <a:rPr lang="es-ES_tradnl" altLang="es-PE" sz="1800" b="1">
                  <a:latin typeface="Arial" panose="020B0604020202020204" pitchFamily="34" charset="0"/>
                </a:rPr>
                <a:t>el Bien o</a:t>
              </a:r>
            </a:p>
            <a:p>
              <a:pPr eaLnBrk="1" hangingPunct="1">
                <a:spcBef>
                  <a:spcPct val="0"/>
                </a:spcBef>
                <a:buClrTx/>
                <a:buSzTx/>
                <a:buFontTx/>
                <a:buNone/>
              </a:pPr>
              <a:r>
                <a:rPr lang="es-ES_tradnl" altLang="es-PE" sz="1800" b="1">
                  <a:latin typeface="Arial" panose="020B0604020202020204" pitchFamily="34" charset="0"/>
                </a:rPr>
                <a:t>Servicio</a:t>
              </a:r>
            </a:p>
          </p:txBody>
        </p:sp>
        <p:sp>
          <p:nvSpPr>
            <p:cNvPr id="24587" name="Rectangle 7"/>
            <p:cNvSpPr>
              <a:spLocks noChangeArrowheads="1"/>
            </p:cNvSpPr>
            <p:nvPr/>
          </p:nvSpPr>
          <p:spPr bwMode="auto">
            <a:xfrm>
              <a:off x="2295" y="2823"/>
              <a:ext cx="829"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eaLnBrk="1" hangingPunct="1">
                <a:spcBef>
                  <a:spcPct val="0"/>
                </a:spcBef>
                <a:buClrTx/>
                <a:buSzTx/>
                <a:buFontTx/>
                <a:buNone/>
              </a:pPr>
              <a:r>
                <a:rPr lang="es-ES_tradnl" altLang="es-PE" sz="1800" b="1">
                  <a:latin typeface="Arial" panose="020B0604020202020204" pitchFamily="34" charset="0"/>
                </a:rPr>
                <a:t>COBRO</a:t>
              </a:r>
            </a:p>
          </p:txBody>
        </p:sp>
      </p:grpSp>
      <p:sp>
        <p:nvSpPr>
          <p:cNvPr id="24581" name="Rectangle 9"/>
          <p:cNvSpPr>
            <a:spLocks noChangeArrowheads="1"/>
          </p:cNvSpPr>
          <p:nvPr/>
        </p:nvSpPr>
        <p:spPr bwMode="auto">
          <a:xfrm>
            <a:off x="357188" y="5500688"/>
            <a:ext cx="37750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eaLnBrk="1" hangingPunct="1">
              <a:spcBef>
                <a:spcPct val="0"/>
              </a:spcBef>
              <a:buClrTx/>
              <a:buSzTx/>
              <a:buFontTx/>
              <a:buNone/>
            </a:pPr>
            <a:r>
              <a:rPr lang="es-ES_tradnl" altLang="es-PE" sz="2800" b="1">
                <a:latin typeface="Arial" panose="020B0604020202020204" pitchFamily="34" charset="0"/>
              </a:rPr>
              <a:t>El Ciclo de los Negocios</a:t>
            </a:r>
            <a:endParaRPr lang="es-ES_tradnl" altLang="es-PE" sz="1800" b="1">
              <a:latin typeface="Arial" panose="020B0604020202020204" pitchFamily="34" charset="0"/>
            </a:endParaRPr>
          </a:p>
        </p:txBody>
      </p:sp>
      <p:sp>
        <p:nvSpPr>
          <p:cNvPr id="24582" name="29 Rectángulo"/>
          <p:cNvSpPr>
            <a:spLocks noChangeArrowheads="1"/>
          </p:cNvSpPr>
          <p:nvPr/>
        </p:nvSpPr>
        <p:spPr bwMode="auto">
          <a:xfrm>
            <a:off x="214313" y="547688"/>
            <a:ext cx="8429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eaLnBrk="1" hangingPunct="1">
              <a:spcBef>
                <a:spcPct val="0"/>
              </a:spcBef>
              <a:buClrTx/>
              <a:buSzTx/>
              <a:buFontTx/>
              <a:buNone/>
            </a:pPr>
            <a:r>
              <a:rPr lang="es-ES_tradnl" altLang="es-PE" sz="2400" b="1">
                <a:latin typeface="Arial" panose="020B0604020202020204" pitchFamily="34" charset="0"/>
              </a:rPr>
              <a:t>Realización de Operaciones</a:t>
            </a:r>
            <a:endParaRPr lang="es-ES" altLang="es-PE" sz="2400">
              <a:latin typeface="Arial" panose="020B0604020202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3" name="4 Marcador de pie de página"/>
          <p:cNvSpPr>
            <a:spLocks noGrp="1"/>
          </p:cNvSpPr>
          <p:nvPr>
            <p:ph type="ftr" sz="quarter" idx="10"/>
          </p:nvPr>
        </p:nvSpPr>
        <p:spPr bwMode="auto">
          <a:ln>
            <a:miter lim="800000"/>
            <a:headEnd/>
            <a:tailEnd/>
          </a:ln>
        </p:spPr>
        <p:txBody>
          <a:bodyPr wrap="square" lIns="91440" tIns="45720" rIns="91440" bIns="45720" numCol="1" anchor="t" anchorCtr="0" compatLnSpc="1">
            <a:prstTxWarp prst="textNoShape">
              <a:avLst/>
            </a:prstTxWarp>
          </a:bodyPr>
          <a:lstStyle/>
          <a:p>
            <a:pPr algn="ctr" fontAlgn="base">
              <a:spcBef>
                <a:spcPct val="0"/>
              </a:spcBef>
              <a:spcAft>
                <a:spcPct val="0"/>
              </a:spcAft>
              <a:defRPr/>
            </a:pPr>
            <a:r>
              <a:rPr lang="es-PE" dirty="0"/>
              <a:t>Armando Villacorta Cavero</a:t>
            </a:r>
            <a:endParaRPr lang="es-ES" dirty="0"/>
          </a:p>
        </p:txBody>
      </p:sp>
      <p:sp>
        <p:nvSpPr>
          <p:cNvPr id="26627" name="5 Marcador de número de diapositiva"/>
          <p:cNvSpPr>
            <a:spLocks noGrp="1"/>
          </p:cNvSpPr>
          <p:nvPr>
            <p:ph type="sldNum" sz="quarter" idx="11"/>
          </p:nvPr>
        </p:nvSpPr>
        <p:spPr bwMode="auto">
          <a:xfrm>
            <a:off x="612775" y="6376988"/>
            <a:ext cx="1981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a:spcBef>
                <a:spcPct val="0"/>
              </a:spcBef>
              <a:buClrTx/>
              <a:buSzTx/>
              <a:buFontTx/>
              <a:buNone/>
            </a:pPr>
            <a:fld id="{09790A44-EAF9-4894-8068-92A8F3B66F8D}" type="slidenum">
              <a:rPr lang="es-ES" altLang="es-PE" sz="1200" smtClean="0">
                <a:solidFill>
                  <a:schemeClr val="tx2"/>
                </a:solidFill>
              </a:rPr>
              <a:pPr>
                <a:spcBef>
                  <a:spcPct val="0"/>
                </a:spcBef>
                <a:buClrTx/>
                <a:buSzTx/>
                <a:buFontTx/>
                <a:buNone/>
              </a:pPr>
              <a:t>8</a:t>
            </a:fld>
            <a:endParaRPr lang="es-ES" altLang="es-PE" sz="1200" smtClean="0">
              <a:solidFill>
                <a:schemeClr val="tx2"/>
              </a:solidFill>
            </a:endParaRPr>
          </a:p>
        </p:txBody>
      </p:sp>
      <p:sp>
        <p:nvSpPr>
          <p:cNvPr id="23" name="Rectangle 3"/>
          <p:cNvSpPr txBox="1">
            <a:spLocks noChangeArrowheads="1"/>
          </p:cNvSpPr>
          <p:nvPr/>
        </p:nvSpPr>
        <p:spPr bwMode="auto">
          <a:xfrm>
            <a:off x="642938" y="2214563"/>
            <a:ext cx="4143375" cy="3857625"/>
          </a:xfrm>
          <a:prstGeom prst="rect">
            <a:avLst/>
          </a:prstGeom>
          <a:noFill/>
          <a:ln w="9525">
            <a:noFill/>
            <a:miter lim="800000"/>
            <a:headEnd/>
            <a:tailEnd/>
          </a:ln>
        </p:spPr>
        <p:txBody>
          <a:bodyPr/>
          <a:lstStyle/>
          <a:p>
            <a:pPr marL="273050" indent="-273050" eaLnBrk="1" hangingPunct="1">
              <a:spcBef>
                <a:spcPts val="600"/>
              </a:spcBef>
              <a:buClr>
                <a:schemeClr val="accent1"/>
              </a:buClr>
              <a:buSzPct val="76000"/>
              <a:buFont typeface="Wingdings 3" pitchFamily="18" charset="2"/>
              <a:buChar char=""/>
              <a:defRPr/>
            </a:pPr>
            <a:r>
              <a:rPr lang="es-ES_tradnl" sz="2200" b="1" dirty="0">
                <a:latin typeface="+mn-lt"/>
              </a:rPr>
              <a:t>COMPRA - INVERSION</a:t>
            </a:r>
          </a:p>
          <a:p>
            <a:pPr marL="273050" indent="-273050" eaLnBrk="1" hangingPunct="1">
              <a:spcBef>
                <a:spcPts val="600"/>
              </a:spcBef>
              <a:buClr>
                <a:schemeClr val="accent1"/>
              </a:buClr>
              <a:buSzPct val="76000"/>
              <a:buFont typeface="Wingdings 3" pitchFamily="18" charset="2"/>
              <a:buChar char=""/>
              <a:defRPr/>
            </a:pPr>
            <a:r>
              <a:rPr lang="es-ES_tradnl" sz="2200" b="1" dirty="0">
                <a:latin typeface="+mn-lt"/>
              </a:rPr>
              <a:t>VENTA - CREDITOS</a:t>
            </a:r>
          </a:p>
          <a:p>
            <a:pPr marL="273050" indent="-273050" eaLnBrk="1" hangingPunct="1">
              <a:spcBef>
                <a:spcPts val="600"/>
              </a:spcBef>
              <a:buClr>
                <a:schemeClr val="accent1"/>
              </a:buClr>
              <a:buSzPct val="76000"/>
              <a:buFont typeface="Wingdings 3" pitchFamily="18" charset="2"/>
              <a:buChar char=""/>
              <a:defRPr/>
            </a:pPr>
            <a:r>
              <a:rPr lang="es-ES_tradnl" sz="2200" b="1" dirty="0">
                <a:latin typeface="+mn-lt"/>
              </a:rPr>
              <a:t>PRODUCCION</a:t>
            </a:r>
          </a:p>
          <a:p>
            <a:pPr marL="273050" indent="-273050" eaLnBrk="1" hangingPunct="1">
              <a:spcBef>
                <a:spcPts val="600"/>
              </a:spcBef>
              <a:buClr>
                <a:schemeClr val="accent1"/>
              </a:buClr>
              <a:buSzPct val="76000"/>
              <a:buFont typeface="Wingdings 3" pitchFamily="18" charset="2"/>
              <a:buChar char=""/>
              <a:defRPr/>
            </a:pPr>
            <a:r>
              <a:rPr lang="es-ES_tradnl" sz="2200" b="1" dirty="0">
                <a:latin typeface="+mn-lt"/>
              </a:rPr>
              <a:t>ALMACENES</a:t>
            </a:r>
          </a:p>
          <a:p>
            <a:pPr marL="273050" indent="-273050" eaLnBrk="1" hangingPunct="1">
              <a:spcBef>
                <a:spcPts val="600"/>
              </a:spcBef>
              <a:buClr>
                <a:schemeClr val="accent1"/>
              </a:buClr>
              <a:buSzPct val="76000"/>
              <a:buFont typeface="Wingdings 3" pitchFamily="18" charset="2"/>
              <a:buChar char=""/>
              <a:defRPr/>
            </a:pPr>
            <a:r>
              <a:rPr lang="es-ES_tradnl" sz="2200" b="1" dirty="0">
                <a:latin typeface="+mn-lt"/>
              </a:rPr>
              <a:t>PERSONAL</a:t>
            </a:r>
          </a:p>
          <a:p>
            <a:pPr marL="273050" indent="-273050" eaLnBrk="1" hangingPunct="1">
              <a:spcBef>
                <a:spcPts val="600"/>
              </a:spcBef>
              <a:buClr>
                <a:schemeClr val="accent1"/>
              </a:buClr>
              <a:buSzPct val="76000"/>
              <a:buFont typeface="Wingdings 3" pitchFamily="18" charset="2"/>
              <a:buChar char=""/>
              <a:defRPr/>
            </a:pPr>
            <a:r>
              <a:rPr lang="es-ES_tradnl" sz="2200" b="1" dirty="0">
                <a:latin typeface="+mn-lt"/>
              </a:rPr>
              <a:t>TESORERIA</a:t>
            </a:r>
          </a:p>
          <a:p>
            <a:pPr marL="273050" indent="-273050" eaLnBrk="1" hangingPunct="1">
              <a:spcBef>
                <a:spcPts val="600"/>
              </a:spcBef>
              <a:buClr>
                <a:schemeClr val="accent1"/>
              </a:buClr>
              <a:buSzPct val="76000"/>
              <a:buFont typeface="Wingdings 3" pitchFamily="18" charset="2"/>
              <a:buChar char=""/>
              <a:defRPr/>
            </a:pPr>
            <a:r>
              <a:rPr lang="es-ES_tradnl" sz="2200" b="1" dirty="0">
                <a:latin typeface="+mn-lt"/>
              </a:rPr>
              <a:t>SISTEMAS</a:t>
            </a:r>
          </a:p>
          <a:p>
            <a:pPr marL="273050" indent="-273050" eaLnBrk="1" hangingPunct="1">
              <a:spcBef>
                <a:spcPts val="600"/>
              </a:spcBef>
              <a:buClr>
                <a:schemeClr val="accent1"/>
              </a:buClr>
              <a:buSzPct val="76000"/>
              <a:buFont typeface="Wingdings 3" pitchFamily="18" charset="2"/>
              <a:buChar char=""/>
              <a:defRPr/>
            </a:pPr>
            <a:r>
              <a:rPr lang="es-ES_tradnl" sz="2200" b="1" dirty="0">
                <a:latin typeface="+mn-lt"/>
              </a:rPr>
              <a:t>ADMINISTRACION</a:t>
            </a:r>
          </a:p>
          <a:p>
            <a:pPr marL="273050" indent="-273050" eaLnBrk="1" hangingPunct="1">
              <a:spcBef>
                <a:spcPts val="600"/>
              </a:spcBef>
              <a:buClr>
                <a:schemeClr val="accent1"/>
              </a:buClr>
              <a:buSzPct val="76000"/>
              <a:buFont typeface="Wingdings 3" pitchFamily="18" charset="2"/>
              <a:buChar char=""/>
              <a:defRPr/>
            </a:pPr>
            <a:r>
              <a:rPr lang="es-ES_tradnl" sz="2200" b="1" dirty="0">
                <a:latin typeface="+mn-lt"/>
              </a:rPr>
              <a:t>MARKETING</a:t>
            </a:r>
            <a:br>
              <a:rPr lang="es-ES_tradnl" sz="2200" b="1" dirty="0">
                <a:latin typeface="+mn-lt"/>
              </a:rPr>
            </a:br>
            <a:endParaRPr lang="es-ES_tradnl" sz="2200" b="1" dirty="0">
              <a:latin typeface="+mn-lt"/>
            </a:endParaRPr>
          </a:p>
          <a:p>
            <a:pPr marL="273050" indent="-273050" eaLnBrk="1" hangingPunct="1">
              <a:spcBef>
                <a:spcPts val="600"/>
              </a:spcBef>
              <a:buClr>
                <a:schemeClr val="accent1"/>
              </a:buClr>
              <a:buSzPct val="76000"/>
              <a:buFont typeface="Wingdings 3" pitchFamily="18" charset="2"/>
              <a:buChar char=""/>
              <a:defRPr/>
            </a:pPr>
            <a:endParaRPr lang="es-ES_tradnl" sz="2200" b="1" dirty="0">
              <a:latin typeface="+mn-lt"/>
            </a:endParaRPr>
          </a:p>
          <a:p>
            <a:pPr marL="273050" indent="-273050" eaLnBrk="1" hangingPunct="1">
              <a:spcBef>
                <a:spcPts val="600"/>
              </a:spcBef>
              <a:buClr>
                <a:schemeClr val="accent1"/>
              </a:buClr>
              <a:buSzPct val="76000"/>
              <a:buFont typeface="Wingdings 3" pitchFamily="18" charset="2"/>
              <a:buChar char=""/>
              <a:defRPr/>
            </a:pPr>
            <a:endParaRPr lang="es-ES_tradnl" sz="2200" b="1" dirty="0">
              <a:latin typeface="+mn-lt"/>
            </a:endParaRPr>
          </a:p>
        </p:txBody>
      </p:sp>
      <p:graphicFrame>
        <p:nvGraphicFramePr>
          <p:cNvPr id="26629" name="Object 3">
            <a:hlinkClick r:id="" action="ppaction://ole?verb=0"/>
          </p:cNvPr>
          <p:cNvGraphicFramePr>
            <a:graphicFrameLocks/>
          </p:cNvGraphicFramePr>
          <p:nvPr/>
        </p:nvGraphicFramePr>
        <p:xfrm>
          <a:off x="5219700" y="2357438"/>
          <a:ext cx="3125788" cy="3328987"/>
        </p:xfrm>
        <a:graphic>
          <a:graphicData uri="http://schemas.openxmlformats.org/presentationml/2006/ole">
            <mc:AlternateContent xmlns:mc="http://schemas.openxmlformats.org/markup-compatibility/2006">
              <mc:Choice xmlns:v="urn:schemas-microsoft-com:vml" Requires="v">
                <p:oleObj spid="_x0000_s26633" name="Clip" r:id="rId4" imgW="8710613" imgH="6013450" progId="MS_ClipArt_Gallery.2">
                  <p:embed/>
                </p:oleObj>
              </mc:Choice>
              <mc:Fallback>
                <p:oleObj name="Clip" r:id="rId4" imgW="8710613" imgH="6013450" progId="MS_ClipArt_Gallery.2">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9700" y="2357438"/>
                        <a:ext cx="3125788" cy="3328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30" name="Rectangle 2"/>
          <p:cNvSpPr>
            <a:spLocks noGrp="1" noChangeArrowheads="1"/>
          </p:cNvSpPr>
          <p:nvPr>
            <p:ph type="title"/>
          </p:nvPr>
        </p:nvSpPr>
        <p:spPr>
          <a:xfrm>
            <a:off x="571500" y="1428750"/>
            <a:ext cx="8072438" cy="571500"/>
          </a:xfrm>
        </p:spPr>
        <p:txBody>
          <a:bodyPr/>
          <a:lstStyle/>
          <a:p>
            <a:r>
              <a:rPr lang="es-ES_tradnl" altLang="es-PE" b="1" smtClean="0"/>
              <a:t> </a:t>
            </a:r>
            <a:r>
              <a:rPr lang="es-ES_tradnl" altLang="es-PE" sz="2400" b="1" i="1" smtClean="0">
                <a:solidFill>
                  <a:schemeClr val="tx1"/>
                </a:solidFill>
                <a:latin typeface="Arial" panose="020B0604020202020204" pitchFamily="34" charset="0"/>
                <a:cs typeface="Arial" panose="020B0604020202020204" pitchFamily="34" charset="0"/>
              </a:rPr>
              <a:t>CONTROLES OPERACIONALES EN LOS NEGOCIOS </a:t>
            </a:r>
          </a:p>
        </p:txBody>
      </p:sp>
      <p:sp>
        <p:nvSpPr>
          <p:cNvPr id="26631" name="37 Rectángulo"/>
          <p:cNvSpPr>
            <a:spLocks noChangeArrowheads="1"/>
          </p:cNvSpPr>
          <p:nvPr/>
        </p:nvSpPr>
        <p:spPr bwMode="auto">
          <a:xfrm>
            <a:off x="1619250" y="149225"/>
            <a:ext cx="57864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algn="ctr" eaLnBrk="1" hangingPunct="1">
              <a:spcBef>
                <a:spcPct val="0"/>
              </a:spcBef>
              <a:buClrTx/>
              <a:buSzTx/>
              <a:buFontTx/>
              <a:buNone/>
            </a:pPr>
            <a:r>
              <a:rPr lang="es-ES_tradnl" altLang="es-PE" sz="2000" b="1">
                <a:latin typeface="Arial" panose="020B0604020202020204" pitchFamily="34" charset="0"/>
              </a:rPr>
              <a:t>Las necesidades de información</a:t>
            </a:r>
            <a:endParaRPr lang="es-ES" altLang="es-PE" sz="2000">
              <a:latin typeface="Arial" panose="020B0604020202020204" pitchFamily="34" charset="0"/>
            </a:endParaRPr>
          </a:p>
        </p:txBody>
      </p:sp>
      <p:sp>
        <p:nvSpPr>
          <p:cNvPr id="26632" name="38 Rectángulo"/>
          <p:cNvSpPr>
            <a:spLocks noChangeArrowheads="1"/>
          </p:cNvSpPr>
          <p:nvPr/>
        </p:nvSpPr>
        <p:spPr bwMode="auto">
          <a:xfrm>
            <a:off x="2700338" y="581025"/>
            <a:ext cx="3600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eaLnBrk="1" hangingPunct="1">
              <a:spcBef>
                <a:spcPct val="0"/>
              </a:spcBef>
              <a:buClrTx/>
              <a:buSzTx/>
              <a:buFontTx/>
              <a:buNone/>
            </a:pPr>
            <a:r>
              <a:rPr lang="es-ES_tradnl" altLang="es-PE" sz="2000" b="1">
                <a:latin typeface="Arial" panose="020B0604020202020204" pitchFamily="34" charset="0"/>
              </a:rPr>
              <a:t>Realización de Operaciones</a:t>
            </a:r>
            <a:endParaRPr lang="es-ES" altLang="es-PE" sz="2000">
              <a:latin typeface="Arial" panose="020B06040202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3" name="4 Marcador de pie de página"/>
          <p:cNvSpPr>
            <a:spLocks noGrp="1"/>
          </p:cNvSpPr>
          <p:nvPr>
            <p:ph type="ftr" sz="quarter" idx="10"/>
          </p:nvPr>
        </p:nvSpPr>
        <p:spPr bwMode="auto">
          <a:ln>
            <a:miter lim="800000"/>
            <a:headEnd/>
            <a:tailEnd/>
          </a:ln>
        </p:spPr>
        <p:txBody>
          <a:bodyPr wrap="square" lIns="91440" tIns="45720" rIns="91440" bIns="45720" numCol="1" anchor="t" anchorCtr="0" compatLnSpc="1">
            <a:prstTxWarp prst="textNoShape">
              <a:avLst/>
            </a:prstTxWarp>
          </a:bodyPr>
          <a:lstStyle/>
          <a:p>
            <a:pPr algn="ctr" fontAlgn="base">
              <a:spcBef>
                <a:spcPct val="0"/>
              </a:spcBef>
              <a:spcAft>
                <a:spcPct val="0"/>
              </a:spcAft>
              <a:defRPr/>
            </a:pPr>
            <a:r>
              <a:rPr lang="es-PE" dirty="0"/>
              <a:t>Armando Villacorta Cavero</a:t>
            </a:r>
            <a:endParaRPr lang="es-ES" dirty="0"/>
          </a:p>
        </p:txBody>
      </p:sp>
      <p:sp>
        <p:nvSpPr>
          <p:cNvPr id="28675" name="5 Marcador de número de diapositiva"/>
          <p:cNvSpPr>
            <a:spLocks noGrp="1"/>
          </p:cNvSpPr>
          <p:nvPr>
            <p:ph type="sldNum" sz="quarter" idx="11"/>
          </p:nvPr>
        </p:nvSpPr>
        <p:spPr bwMode="auto">
          <a:xfrm>
            <a:off x="612775" y="6376988"/>
            <a:ext cx="1981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a:spcBef>
                <a:spcPct val="0"/>
              </a:spcBef>
              <a:buClrTx/>
              <a:buSzTx/>
              <a:buFontTx/>
              <a:buNone/>
            </a:pPr>
            <a:fld id="{779DC00D-08C6-4FC7-B2BB-C4D44E6B66A6}" type="slidenum">
              <a:rPr lang="es-ES" altLang="es-PE" sz="1200" smtClean="0">
                <a:solidFill>
                  <a:schemeClr val="tx2"/>
                </a:solidFill>
              </a:rPr>
              <a:pPr>
                <a:spcBef>
                  <a:spcPct val="0"/>
                </a:spcBef>
                <a:buClrTx/>
                <a:buSzTx/>
                <a:buFontTx/>
                <a:buNone/>
              </a:pPr>
              <a:t>9</a:t>
            </a:fld>
            <a:endParaRPr lang="es-ES" altLang="es-PE" sz="1200" smtClean="0">
              <a:solidFill>
                <a:schemeClr val="tx2"/>
              </a:solidFill>
            </a:endParaRPr>
          </a:p>
        </p:txBody>
      </p:sp>
      <p:sp>
        <p:nvSpPr>
          <p:cNvPr id="28676" name="Rectangle 2"/>
          <p:cNvSpPr>
            <a:spLocks noGrp="1" noChangeArrowheads="1"/>
          </p:cNvSpPr>
          <p:nvPr>
            <p:ph type="title"/>
          </p:nvPr>
        </p:nvSpPr>
        <p:spPr>
          <a:xfrm>
            <a:off x="571500" y="1428750"/>
            <a:ext cx="8072438" cy="571500"/>
          </a:xfrm>
        </p:spPr>
        <p:txBody>
          <a:bodyPr/>
          <a:lstStyle/>
          <a:p>
            <a:r>
              <a:rPr lang="es-ES_tradnl" altLang="es-PE" b="1" smtClean="0"/>
              <a:t> </a:t>
            </a:r>
            <a:r>
              <a:rPr lang="es-ES_tradnl" altLang="es-PE" sz="2400" b="1" i="1" smtClean="0">
                <a:solidFill>
                  <a:schemeClr val="tx1"/>
                </a:solidFill>
                <a:latin typeface="Arial" panose="020B0604020202020204" pitchFamily="34" charset="0"/>
                <a:cs typeface="Arial" panose="020B0604020202020204" pitchFamily="34" charset="0"/>
              </a:rPr>
              <a:t>CONTROLES OPERACIONALES EN LOS NEGOCIOS </a:t>
            </a:r>
          </a:p>
        </p:txBody>
      </p:sp>
      <p:sp>
        <p:nvSpPr>
          <p:cNvPr id="15" name="Rectangle 1027"/>
          <p:cNvSpPr txBox="1">
            <a:spLocks noChangeArrowheads="1"/>
          </p:cNvSpPr>
          <p:nvPr/>
        </p:nvSpPr>
        <p:spPr bwMode="auto">
          <a:xfrm>
            <a:off x="381000" y="2214563"/>
            <a:ext cx="5476875" cy="4000500"/>
          </a:xfrm>
          <a:prstGeom prst="rect">
            <a:avLst/>
          </a:prstGeom>
          <a:noFill/>
          <a:ln w="9525">
            <a:noFill/>
            <a:miter lim="800000"/>
            <a:headEnd/>
            <a:tailEnd/>
          </a:ln>
        </p:spPr>
        <p:txBody>
          <a:bodyPr/>
          <a:lstStyle/>
          <a:p>
            <a:pPr marL="273050" indent="-273050" eaLnBrk="1" hangingPunct="1">
              <a:buClr>
                <a:schemeClr val="accent1"/>
              </a:buClr>
              <a:buSzPct val="76000"/>
              <a:buFont typeface="Monotype Sorts" pitchFamily="2" charset="2"/>
              <a:buNone/>
              <a:defRPr/>
            </a:pPr>
            <a:r>
              <a:rPr lang="es-ES_tradnl" sz="2000" dirty="0">
                <a:solidFill>
                  <a:schemeClr val="tx2"/>
                </a:solidFill>
                <a:latin typeface="+mn-lt"/>
              </a:rPr>
              <a:t>     </a:t>
            </a:r>
          </a:p>
          <a:p>
            <a:pPr marL="273050" indent="-273050" eaLnBrk="1" hangingPunct="1">
              <a:buClr>
                <a:schemeClr val="accent1"/>
              </a:buClr>
              <a:buSzPct val="76000"/>
              <a:buFont typeface="Monotype Sorts" pitchFamily="2" charset="2"/>
              <a:buNone/>
              <a:defRPr/>
            </a:pPr>
            <a:r>
              <a:rPr lang="es-ES_tradnl" sz="2000" dirty="0">
                <a:solidFill>
                  <a:schemeClr val="tx2"/>
                </a:solidFill>
                <a:latin typeface="+mn-lt"/>
              </a:rPr>
              <a:t>      </a:t>
            </a:r>
            <a:r>
              <a:rPr lang="es-ES_tradnl" sz="1900" b="1" dirty="0">
                <a:solidFill>
                  <a:schemeClr val="tx2"/>
                </a:solidFill>
                <a:latin typeface="+mn-lt"/>
              </a:rPr>
              <a:t>      PROCESO  DE COMPRAS</a:t>
            </a:r>
          </a:p>
          <a:p>
            <a:pPr marL="273050" indent="-273050" eaLnBrk="1" hangingPunct="1">
              <a:buClr>
                <a:schemeClr val="accent1"/>
              </a:buClr>
              <a:buSzPct val="76000"/>
              <a:buFont typeface="Monotype Sorts" pitchFamily="2" charset="2"/>
              <a:buNone/>
              <a:defRPr/>
            </a:pPr>
            <a:endParaRPr lang="es-ES_tradnl" sz="1900" b="1" dirty="0">
              <a:solidFill>
                <a:schemeClr val="tx2"/>
              </a:solidFill>
              <a:latin typeface="+mn-lt"/>
            </a:endParaRPr>
          </a:p>
          <a:p>
            <a:pPr marL="273050" indent="-273050" eaLnBrk="1" hangingPunct="1">
              <a:buClr>
                <a:schemeClr val="accent1"/>
              </a:buClr>
              <a:buSzPct val="76000"/>
              <a:buFont typeface="Monotype Sorts" pitchFamily="2" charset="2"/>
              <a:buNone/>
              <a:defRPr/>
            </a:pPr>
            <a:r>
              <a:rPr lang="es-ES_tradnl" sz="1900" b="1" dirty="0">
                <a:solidFill>
                  <a:schemeClr val="tx2"/>
                </a:solidFill>
                <a:latin typeface="+mn-lt"/>
              </a:rPr>
              <a:t>	1.  REQUERIMIENTO DE LA NECESIDAD</a:t>
            </a:r>
          </a:p>
          <a:p>
            <a:pPr marL="273050" indent="-273050" eaLnBrk="1" hangingPunct="1">
              <a:buClr>
                <a:schemeClr val="accent1"/>
              </a:buClr>
              <a:buSzPct val="76000"/>
              <a:buFont typeface="Monotype Sorts" pitchFamily="2" charset="2"/>
              <a:buNone/>
              <a:defRPr/>
            </a:pPr>
            <a:r>
              <a:rPr lang="es-ES_tradnl" sz="1900" b="1" dirty="0">
                <a:solidFill>
                  <a:schemeClr val="tx2"/>
                </a:solidFill>
                <a:latin typeface="+mn-lt"/>
              </a:rPr>
              <a:t>     2.  RECOLECCION DE ALTERNATIVAS</a:t>
            </a:r>
          </a:p>
          <a:p>
            <a:pPr marL="273050" indent="-273050" eaLnBrk="1" hangingPunct="1">
              <a:buClr>
                <a:schemeClr val="accent1"/>
              </a:buClr>
              <a:buSzPct val="76000"/>
              <a:buFont typeface="Monotype Sorts" pitchFamily="2" charset="2"/>
              <a:buNone/>
              <a:defRPr/>
            </a:pPr>
            <a:r>
              <a:rPr lang="es-ES_tradnl" sz="1900" b="1" dirty="0">
                <a:solidFill>
                  <a:schemeClr val="tx2"/>
                </a:solidFill>
                <a:latin typeface="+mn-lt"/>
              </a:rPr>
              <a:t>     3.  SELECCIÓN DE LA MEJOR ALTERNATIVA</a:t>
            </a:r>
          </a:p>
          <a:p>
            <a:pPr marL="273050" indent="-273050" eaLnBrk="1" hangingPunct="1">
              <a:buClr>
                <a:schemeClr val="accent1"/>
              </a:buClr>
              <a:buSzPct val="76000"/>
              <a:buFont typeface="Monotype Sorts" pitchFamily="2" charset="2"/>
              <a:buNone/>
              <a:defRPr/>
            </a:pPr>
            <a:r>
              <a:rPr lang="es-ES_tradnl" sz="1900" b="1" dirty="0">
                <a:solidFill>
                  <a:schemeClr val="tx2"/>
                </a:solidFill>
                <a:latin typeface="+mn-lt"/>
              </a:rPr>
              <a:t>     4.  ORDEN DE COMPRA</a:t>
            </a:r>
          </a:p>
          <a:p>
            <a:pPr marL="273050" indent="-273050" eaLnBrk="1" hangingPunct="1">
              <a:buClr>
                <a:schemeClr val="accent1"/>
              </a:buClr>
              <a:buSzPct val="76000"/>
              <a:buFont typeface="Monotype Sorts" pitchFamily="2" charset="2"/>
              <a:buNone/>
              <a:defRPr/>
            </a:pPr>
            <a:r>
              <a:rPr lang="es-ES_tradnl" sz="1900" b="1" dirty="0">
                <a:solidFill>
                  <a:schemeClr val="tx2"/>
                </a:solidFill>
                <a:latin typeface="+mn-lt"/>
              </a:rPr>
              <a:t>     5.  RECEPCION DE MERCADERIA</a:t>
            </a:r>
          </a:p>
          <a:p>
            <a:pPr marL="273050" indent="-273050" eaLnBrk="1" hangingPunct="1">
              <a:buClr>
                <a:schemeClr val="accent1"/>
              </a:buClr>
              <a:buSzPct val="76000"/>
              <a:buFont typeface="Monotype Sorts" pitchFamily="2" charset="2"/>
              <a:buNone/>
              <a:defRPr/>
            </a:pPr>
            <a:r>
              <a:rPr lang="es-ES_tradnl" sz="1900" b="1" dirty="0">
                <a:solidFill>
                  <a:schemeClr val="tx2"/>
                </a:solidFill>
                <a:latin typeface="+mn-lt"/>
              </a:rPr>
              <a:t>     6.  RECEPCION DE FACTURA</a:t>
            </a:r>
          </a:p>
          <a:p>
            <a:pPr marL="273050" indent="-273050" eaLnBrk="1" hangingPunct="1">
              <a:buClr>
                <a:schemeClr val="accent1"/>
              </a:buClr>
              <a:buSzPct val="76000"/>
              <a:buFont typeface="Monotype Sorts" pitchFamily="2" charset="2"/>
              <a:buNone/>
              <a:defRPr/>
            </a:pPr>
            <a:r>
              <a:rPr lang="es-ES_tradnl" sz="1900" b="1" dirty="0">
                <a:solidFill>
                  <a:schemeClr val="tx2"/>
                </a:solidFill>
                <a:latin typeface="+mn-lt"/>
              </a:rPr>
              <a:t>     7.  REGISTRO OPERATIVO-CONTABLE </a:t>
            </a:r>
          </a:p>
          <a:p>
            <a:pPr marL="273050" indent="-273050" eaLnBrk="1" hangingPunct="1">
              <a:buClr>
                <a:schemeClr val="accent1"/>
              </a:buClr>
              <a:buSzPct val="76000"/>
              <a:buFont typeface="Monotype Sorts" pitchFamily="2" charset="2"/>
              <a:buNone/>
              <a:defRPr/>
            </a:pPr>
            <a:r>
              <a:rPr lang="es-ES_tradnl" sz="1900" b="1" dirty="0">
                <a:solidFill>
                  <a:schemeClr val="tx2"/>
                </a:solidFill>
                <a:latin typeface="+mn-lt"/>
              </a:rPr>
              <a:t>     8.  PAGO AL PROVEEDOR </a:t>
            </a:r>
          </a:p>
          <a:p>
            <a:pPr marL="273050" indent="-273050" eaLnBrk="1" hangingPunct="1">
              <a:buClr>
                <a:schemeClr val="accent1"/>
              </a:buClr>
              <a:buSzPct val="76000"/>
              <a:buFont typeface="Monotype Sorts" pitchFamily="2" charset="2"/>
              <a:buNone/>
              <a:defRPr/>
            </a:pPr>
            <a:endParaRPr lang="es-ES_tradnl" sz="1900" b="1" dirty="0">
              <a:solidFill>
                <a:schemeClr val="tx2"/>
              </a:solidFill>
              <a:latin typeface="+mn-lt"/>
            </a:endParaRPr>
          </a:p>
          <a:p>
            <a:pPr marL="273050" indent="-273050" eaLnBrk="1" hangingPunct="1">
              <a:buClr>
                <a:schemeClr val="accent1"/>
              </a:buClr>
              <a:buSzPct val="76000"/>
              <a:buFont typeface="Monotype Sorts" pitchFamily="2" charset="2"/>
              <a:buNone/>
              <a:defRPr/>
            </a:pPr>
            <a:r>
              <a:rPr lang="es-ES_tradnl" sz="1900" b="1" dirty="0">
                <a:solidFill>
                  <a:schemeClr val="tx2"/>
                </a:solidFill>
                <a:latin typeface="+mn-lt"/>
              </a:rPr>
              <a:t>      </a:t>
            </a:r>
          </a:p>
          <a:p>
            <a:pPr marL="273050" indent="-273050" eaLnBrk="1" hangingPunct="1">
              <a:buClr>
                <a:schemeClr val="accent1"/>
              </a:buClr>
              <a:buSzPct val="76000"/>
              <a:buFont typeface="Monotype Sorts" pitchFamily="2" charset="2"/>
              <a:buNone/>
              <a:defRPr/>
            </a:pPr>
            <a:endParaRPr lang="es-ES_tradnl" sz="2000" dirty="0">
              <a:solidFill>
                <a:schemeClr val="tx2"/>
              </a:solidFill>
              <a:latin typeface="+mn-lt"/>
            </a:endParaRPr>
          </a:p>
        </p:txBody>
      </p:sp>
      <p:sp>
        <p:nvSpPr>
          <p:cNvPr id="28678" name="37 Rectángulo"/>
          <p:cNvSpPr>
            <a:spLocks noChangeArrowheads="1"/>
          </p:cNvSpPr>
          <p:nvPr/>
        </p:nvSpPr>
        <p:spPr bwMode="auto">
          <a:xfrm>
            <a:off x="1619250" y="115888"/>
            <a:ext cx="57864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algn="ctr" eaLnBrk="1" hangingPunct="1">
              <a:spcBef>
                <a:spcPct val="0"/>
              </a:spcBef>
              <a:buClrTx/>
              <a:buSzTx/>
              <a:buFontTx/>
              <a:buNone/>
            </a:pPr>
            <a:r>
              <a:rPr lang="es-ES_tradnl" altLang="es-PE" sz="2000" b="1">
                <a:latin typeface="Arial" panose="020B0604020202020204" pitchFamily="34" charset="0"/>
              </a:rPr>
              <a:t>Las necesidades de información</a:t>
            </a:r>
            <a:endParaRPr lang="es-ES" altLang="es-PE" sz="2000">
              <a:latin typeface="Arial" panose="020B0604020202020204" pitchFamily="34" charset="0"/>
            </a:endParaRPr>
          </a:p>
        </p:txBody>
      </p:sp>
      <p:sp>
        <p:nvSpPr>
          <p:cNvPr id="28679" name="38 Rectángulo"/>
          <p:cNvSpPr>
            <a:spLocks noChangeArrowheads="1"/>
          </p:cNvSpPr>
          <p:nvPr/>
        </p:nvSpPr>
        <p:spPr bwMode="auto">
          <a:xfrm>
            <a:off x="1776413" y="547688"/>
            <a:ext cx="552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algn="ctr" eaLnBrk="1" hangingPunct="1">
              <a:spcBef>
                <a:spcPct val="0"/>
              </a:spcBef>
              <a:buClrTx/>
              <a:buSzTx/>
              <a:buFontTx/>
              <a:buNone/>
            </a:pPr>
            <a:r>
              <a:rPr lang="es-ES_tradnl" altLang="es-PE" sz="2000" b="1">
                <a:latin typeface="Arial" panose="020B0604020202020204" pitchFamily="34" charset="0"/>
              </a:rPr>
              <a:t>Realización de Operaciones</a:t>
            </a:r>
            <a:endParaRPr lang="es-ES" altLang="es-PE" sz="2000">
              <a:latin typeface="Arial" panose="020B0604020202020204" pitchFamily="34" charset="0"/>
            </a:endParaRPr>
          </a:p>
        </p:txBody>
      </p:sp>
      <p:pic>
        <p:nvPicPr>
          <p:cNvPr id="28680" name="Picture 29" descr="Business Laptop">
            <a:hlinkClick r:id="rId3"/>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357938" y="2571750"/>
            <a:ext cx="2154237"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1" name="AutoShape 91"/>
          <p:cNvSpPr>
            <a:spLocks noChangeArrowheads="1"/>
          </p:cNvSpPr>
          <p:nvPr/>
        </p:nvSpPr>
        <p:spPr bwMode="auto">
          <a:xfrm>
            <a:off x="7643813" y="3213100"/>
            <a:ext cx="720725" cy="215900"/>
          </a:xfrm>
          <a:prstGeom prst="curvedDownArrow">
            <a:avLst>
              <a:gd name="adj1" fmla="val 66765"/>
              <a:gd name="adj2" fmla="val 133529"/>
              <a:gd name="adj3" fmla="val 33333"/>
            </a:avLst>
          </a:prstGeom>
          <a:solidFill>
            <a:srgbClr val="000000"/>
          </a:solidFill>
          <a:ln w="9525">
            <a:solidFill>
              <a:schemeClr val="tx1"/>
            </a:solidFill>
            <a:miter lim="800000"/>
            <a:headEnd/>
            <a:tailEnd/>
          </a:ln>
        </p:spPr>
        <p:txBody>
          <a:bodyPr wrap="none" anchor="ct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eaLnBrk="1" hangingPunct="1">
              <a:spcBef>
                <a:spcPct val="0"/>
              </a:spcBef>
              <a:buClrTx/>
              <a:buSzTx/>
              <a:buFontTx/>
              <a:buNone/>
            </a:pPr>
            <a:endParaRPr lang="es-PE" altLang="es-PE" sz="1800">
              <a:latin typeface="Arial" panose="020B0604020202020204" pitchFamily="34" charset="0"/>
            </a:endParaRPr>
          </a:p>
        </p:txBody>
      </p:sp>
      <p:pic>
        <p:nvPicPr>
          <p:cNvPr id="28682" name="Picture 57" descr="Order Received Tag on Wall">
            <a:hlinkClick r:id="rId5"/>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286750" y="3429000"/>
            <a:ext cx="8572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EvmenS86DhQDgk3a9Ylj7x"/>
</p:tagLst>
</file>

<file path=ppt/tags/tag10.xml><?xml version="1.0" encoding="utf-8"?>
<p:tagLst xmlns:a="http://schemas.openxmlformats.org/drawingml/2006/main" xmlns:r="http://schemas.openxmlformats.org/officeDocument/2006/relationships" xmlns:p="http://schemas.openxmlformats.org/presentationml/2006/main">
  <p:tag name="DVSHAPEID" val="IXQUCnd7HfvuZhyWPxiKX7"/>
</p:tagLst>
</file>

<file path=ppt/tags/tag11.xml><?xml version="1.0" encoding="utf-8"?>
<p:tagLst xmlns:a="http://schemas.openxmlformats.org/drawingml/2006/main" xmlns:r="http://schemas.openxmlformats.org/officeDocument/2006/relationships" xmlns:p="http://schemas.openxmlformats.org/presentationml/2006/main">
  <p:tag name="DVSHAPEID" val="F3FrTLBqIe2ZxLHFwiEFiI"/>
</p:tagLst>
</file>

<file path=ppt/tags/tag12.xml><?xml version="1.0" encoding="utf-8"?>
<p:tagLst xmlns:a="http://schemas.openxmlformats.org/drawingml/2006/main" xmlns:r="http://schemas.openxmlformats.org/officeDocument/2006/relationships" xmlns:p="http://schemas.openxmlformats.org/presentationml/2006/main">
  <p:tag name="DVSHAPEID" val="obSAKSsldXJBhMeatrwhxh"/>
</p:tagLst>
</file>

<file path=ppt/tags/tag2.xml><?xml version="1.0" encoding="utf-8"?>
<p:tagLst xmlns:a="http://schemas.openxmlformats.org/drawingml/2006/main" xmlns:r="http://schemas.openxmlformats.org/officeDocument/2006/relationships" xmlns:p="http://schemas.openxmlformats.org/presentationml/2006/main">
  <p:tag name="DVSHAPEID" val="IXQUCnd7HfvuZhyWPxiKX7"/>
</p:tagLst>
</file>

<file path=ppt/tags/tag3.xml><?xml version="1.0" encoding="utf-8"?>
<p:tagLst xmlns:a="http://schemas.openxmlformats.org/drawingml/2006/main" xmlns:r="http://schemas.openxmlformats.org/officeDocument/2006/relationships" xmlns:p="http://schemas.openxmlformats.org/presentationml/2006/main">
  <p:tag name="DVSHAPEID" val="F3FrTLBqIe2ZxLHFwiEFiI"/>
</p:tagLst>
</file>

<file path=ppt/tags/tag4.xml><?xml version="1.0" encoding="utf-8"?>
<p:tagLst xmlns:a="http://schemas.openxmlformats.org/drawingml/2006/main" xmlns:r="http://schemas.openxmlformats.org/officeDocument/2006/relationships" xmlns:p="http://schemas.openxmlformats.org/presentationml/2006/main">
  <p:tag name="DVSHAPEID" val="obSAKSsldXJBhMeatrwhxh"/>
</p:tagLst>
</file>

<file path=ppt/tags/tag5.xml><?xml version="1.0" encoding="utf-8"?>
<p:tagLst xmlns:a="http://schemas.openxmlformats.org/drawingml/2006/main" xmlns:r="http://schemas.openxmlformats.org/officeDocument/2006/relationships" xmlns:p="http://schemas.openxmlformats.org/presentationml/2006/main">
  <p:tag name="DVSECTIONID" val="EvmenS86DhQDgk3a9Ylj7x"/>
</p:tagLst>
</file>

<file path=ppt/tags/tag6.xml><?xml version="1.0" encoding="utf-8"?>
<p:tagLst xmlns:a="http://schemas.openxmlformats.org/drawingml/2006/main" xmlns:r="http://schemas.openxmlformats.org/officeDocument/2006/relationships" xmlns:p="http://schemas.openxmlformats.org/presentationml/2006/main">
  <p:tag name="DVSHAPEID" val="IXQUCnd7HfvuZhyWPxiKX7"/>
</p:tagLst>
</file>

<file path=ppt/tags/tag7.xml><?xml version="1.0" encoding="utf-8"?>
<p:tagLst xmlns:a="http://schemas.openxmlformats.org/drawingml/2006/main" xmlns:r="http://schemas.openxmlformats.org/officeDocument/2006/relationships" xmlns:p="http://schemas.openxmlformats.org/presentationml/2006/main">
  <p:tag name="DVSHAPEID" val="F3FrTLBqIe2ZxLHFwiEFiI"/>
</p:tagLst>
</file>

<file path=ppt/tags/tag8.xml><?xml version="1.0" encoding="utf-8"?>
<p:tagLst xmlns:a="http://schemas.openxmlformats.org/drawingml/2006/main" xmlns:r="http://schemas.openxmlformats.org/officeDocument/2006/relationships" xmlns:p="http://schemas.openxmlformats.org/presentationml/2006/main">
  <p:tag name="DVSHAPEID" val="obSAKSsldXJBhMeatrwhxh"/>
</p:tagLst>
</file>

<file path=ppt/tags/tag9.xml><?xml version="1.0" encoding="utf-8"?>
<p:tagLst xmlns:a="http://schemas.openxmlformats.org/drawingml/2006/main" xmlns:r="http://schemas.openxmlformats.org/officeDocument/2006/relationships" xmlns:p="http://schemas.openxmlformats.org/presentationml/2006/main">
  <p:tag name="DVSECTIONID" val="EvmenS86DhQDgk3a9Ylj7x"/>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en">
  <a:themeElements>
    <a:clrScheme name="Orige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e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e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ge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Orige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Origin</Template>
  <TotalTime>858</TotalTime>
  <Words>3064</Words>
  <Application>Microsoft Office PowerPoint</Application>
  <PresentationFormat>Presentación en pantalla (4:3)</PresentationFormat>
  <Paragraphs>645</Paragraphs>
  <Slides>50</Slides>
  <Notes>12</Notes>
  <HiddenSlides>0</HiddenSlides>
  <MMClips>0</MMClips>
  <ScaleCrop>false</ScaleCrop>
  <HeadingPairs>
    <vt:vector size="8" baseType="variant">
      <vt:variant>
        <vt:lpstr>Fuentes usadas</vt:lpstr>
      </vt:variant>
      <vt:variant>
        <vt:i4>11</vt:i4>
      </vt:variant>
      <vt:variant>
        <vt:lpstr>Tema</vt:lpstr>
      </vt:variant>
      <vt:variant>
        <vt:i4>1</vt:i4>
      </vt:variant>
      <vt:variant>
        <vt:lpstr>Servidores OLE incrustados</vt:lpstr>
      </vt:variant>
      <vt:variant>
        <vt:i4>2</vt:i4>
      </vt:variant>
      <vt:variant>
        <vt:lpstr>Títulos de diapositiva</vt:lpstr>
      </vt:variant>
      <vt:variant>
        <vt:i4>50</vt:i4>
      </vt:variant>
    </vt:vector>
  </HeadingPairs>
  <TitlesOfParts>
    <vt:vector size="64" baseType="lpstr">
      <vt:lpstr>Arial</vt:lpstr>
      <vt:lpstr>Bookman Old Style</vt:lpstr>
      <vt:lpstr>Gill Sans MT</vt:lpstr>
      <vt:lpstr>Wingdings 3</vt:lpstr>
      <vt:lpstr>Wingdings</vt:lpstr>
      <vt:lpstr>Calibri</vt:lpstr>
      <vt:lpstr>Tahoma</vt:lpstr>
      <vt:lpstr>Monotype Sorts</vt:lpstr>
      <vt:lpstr>Lucida Sans Unicode</vt:lpstr>
      <vt:lpstr>Verdana</vt:lpstr>
      <vt:lpstr>Times New Roman</vt:lpstr>
      <vt:lpstr>Origen</vt:lpstr>
      <vt:lpstr>Microsoft Clip Gallery</vt:lpstr>
      <vt:lpstr>Hoja de cálculo de Microsoft Excel</vt:lpstr>
      <vt:lpstr>Presentación de PowerPoint</vt:lpstr>
      <vt:lpstr>I. El Marco Conceptual y las Normas Internacionales de Información Financiera (NIIF): Más allá del Costo Histórico </vt:lpstr>
      <vt:lpstr>Presentación de PowerPoint</vt:lpstr>
      <vt:lpstr>Presentación de PowerPoint</vt:lpstr>
      <vt:lpstr>Visión Contable en un entorno Local:  Angeles y Demonios</vt:lpstr>
      <vt:lpstr>Presentación de PowerPoint</vt:lpstr>
      <vt:lpstr>Presentación de PowerPoint</vt:lpstr>
      <vt:lpstr> CONTROLES OPERACIONALES EN LOS NEGOCIOS </vt:lpstr>
      <vt:lpstr> CONTROLES OPERACIONALES EN LOS NEGOCIOS </vt:lpstr>
      <vt:lpstr>Presentación de PowerPoint</vt:lpstr>
      <vt:lpstr>ENTIDAD QUE INFORMA</vt:lpstr>
      <vt:lpstr>ENTIDAD INDIVIDUAL – EE.FF.</vt:lpstr>
      <vt:lpstr>ENTIDAD CONSOLIDADA – EE.FF.</vt:lpstr>
      <vt:lpstr>ENTIDAD COMBINADA – EE.FF.</vt:lpstr>
      <vt:lpstr>Presentación de PowerPoint</vt:lpstr>
      <vt:lpstr>ELEMENTO DE LOS EE.FF.</vt:lpstr>
      <vt:lpstr>ELEMENTO DE LOS EE.FF.</vt:lpstr>
      <vt:lpstr>CASO PRACTICO</vt:lpstr>
      <vt:lpstr>SOLUCION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Gestión de Ventas y Administración de Canales</dc:title>
  <dc:creator>José Augusto Arias Argomedo</dc:creator>
  <cp:lastModifiedBy>AGUSTIN RODRIGUEZ</cp:lastModifiedBy>
  <cp:revision>107</cp:revision>
  <dcterms:created xsi:type="dcterms:W3CDTF">2011-05-28T15:14:47Z</dcterms:created>
  <dcterms:modified xsi:type="dcterms:W3CDTF">2019-04-07T22:54:26Z</dcterms:modified>
</cp:coreProperties>
</file>